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58" r:id="rId3"/>
  </p:sldMasterIdLst>
  <p:notesMasterIdLst>
    <p:notesMasterId r:id="rId5"/>
  </p:notesMasterIdLst>
  <p:sldIdLst>
    <p:sldId id="324" r:id="rId4"/>
    <p:sldId id="257" r:id="rId6"/>
    <p:sldId id="258" r:id="rId7"/>
    <p:sldId id="259" r:id="rId8"/>
    <p:sldId id="260" r:id="rId9"/>
    <p:sldId id="261" r:id="rId10"/>
    <p:sldId id="319"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320" r:id="rId40"/>
    <p:sldId id="290" r:id="rId41"/>
    <p:sldId id="291" r:id="rId42"/>
    <p:sldId id="321" r:id="rId43"/>
    <p:sldId id="322"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6" r:id="rId68"/>
    <p:sldId id="317" r:id="rId69"/>
    <p:sldId id="323" r:id="rId70"/>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63" d="100"/>
          <a:sy n="63" d="100"/>
        </p:scale>
        <p:origin x="592" y="48"/>
      </p:cViewPr>
      <p:guideLst/>
    </p:cSldViewPr>
  </p:slideViewPr>
  <p:notesTextViewPr>
    <p:cViewPr>
      <p:scale>
        <a:sx n="1" d="1"/>
        <a:sy n="1" d="1"/>
      </p:scale>
      <p:origin x="0" y="0"/>
    </p:cViewPr>
  </p:notesTextViewPr>
  <p:sorterViewPr>
    <p:cViewPr>
      <p:scale>
        <a:sx n="100" d="100"/>
        <a:sy n="100" d="100"/>
      </p:scale>
      <p:origin x="0" y="-2914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slide" Target="../slides/slide4.xm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xin?subject=chinese#pid=67e11dec4e3858257340b3db#tid=67ea62b5c650320008bd22f8#sourcefrom=">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p:cNvPicPr>
            <a:picLocks noChangeAspect="1"/>
          </p:cNvPicPr>
          <p:nvPr userDrawn="1"/>
        </p:nvPicPr>
        <p:blipFill>
          <a:blip r:embed="rId2"/>
          <a:srcRect/>
          <a:stretch>
            <a:fillRect/>
          </a:stretch>
        </p:blipFill>
        <p:spPr>
          <a:xfrm>
            <a:off x="0" y="131"/>
            <a:ext cx="12188952" cy="6857738"/>
          </a:xfrm>
          <a:prstGeom prst="rect">
            <a:avLst/>
          </a:prstGeom>
        </p:spPr>
      </p:pic>
      <p:sp>
        <p:nvSpPr>
          <p:cNvPr id="3" name="MasterShapeName"/>
          <p:cNvSpPr/>
          <p:nvPr/>
        </p:nvSpPr>
        <p:spPr>
          <a:xfrm>
            <a:off x="557784" y="301752"/>
            <a:ext cx="1746504" cy="621792"/>
          </a:xfrm>
          <a:prstGeom prst="rect">
            <a:avLst/>
          </a:prstGeom>
          <a:noFill/>
        </p:spPr>
        <p:txBody>
          <a:bodyPr wrap="square" lIns="0" tIns="0" rIns="0" bIns="0" rtlCol="0" anchor="ctr"/>
          <a:lstStyle/>
          <a:p>
            <a:pPr algn="l"/>
            <a:r>
              <a:rPr lang="en-US" sz="45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2026</a:t>
            </a:r>
            <a:endParaRPr lang="en-US" sz="4450" dirty="0"/>
          </a:p>
        </p:txBody>
      </p:sp>
      <p:sp>
        <p:nvSpPr>
          <p:cNvPr id="4" name="MasterShapeName"/>
          <p:cNvSpPr/>
          <p:nvPr/>
        </p:nvSpPr>
        <p:spPr>
          <a:xfrm>
            <a:off x="557784" y="923544"/>
            <a:ext cx="4846320" cy="566928"/>
          </a:xfrm>
          <a:prstGeom prst="rect">
            <a:avLst/>
          </a:prstGeom>
          <a:noFill/>
        </p:spPr>
        <p:txBody>
          <a:bodyPr wrap="square" lIns="0" tIns="0" rIns="0" bIns="0" rtlCol="0" anchor="ctr"/>
          <a:lstStyle/>
          <a:p>
            <a:r>
              <a:rPr lang="zh-CN" altLang="en-US" sz="3200" dirty="0">
                <a:solidFill>
                  <a:srgbClr val="00ADA3"/>
                </a:solidFill>
                <a:latin typeface="方正粗等线简体" panose="02000000000000000000" charset="-122"/>
                <a:ea typeface="方正粗等线简体" panose="02000000000000000000" charset="-122"/>
                <a:cs typeface="方正粗等线简体" panose="02000000000000000000" charset="-122"/>
              </a:rPr>
              <a:t>选择性必修</a:t>
            </a:r>
            <a:r>
              <a:rPr lang="en-US" altLang="zh-CN" sz="3200" dirty="0">
                <a:solidFill>
                  <a:srgbClr val="00ADA3"/>
                </a:solidFill>
                <a:latin typeface="方正粗等线简体" panose="02000000000000000000" charset="-122"/>
                <a:ea typeface="方正粗等线简体" panose="02000000000000000000" charset="-122"/>
                <a:cs typeface="方正粗等线简体" panose="02000000000000000000" charset="-122"/>
              </a:rPr>
              <a:t> </a:t>
            </a:r>
            <a:r>
              <a:rPr lang="zh-CN" altLang="en-US" sz="3200" dirty="0">
                <a:solidFill>
                  <a:srgbClr val="00ADA3"/>
                </a:solidFill>
                <a:latin typeface="方正粗等线简体" panose="02000000000000000000" charset="-122"/>
                <a:ea typeface="方正粗等线简体" panose="02000000000000000000" charset="-122"/>
                <a:cs typeface="方正粗等线简体" panose="02000000000000000000" charset="-122"/>
              </a:rPr>
              <a:t>上册</a:t>
            </a:r>
            <a:endParaRPr lang="zh-CN" altLang="en-US" sz="3200" dirty="0">
              <a:solidFill>
                <a:srgbClr val="00ADA3"/>
              </a:solidFill>
              <a:latin typeface="方正粗等线简体" panose="02000000000000000000" charset="-122"/>
              <a:ea typeface="方正粗等线简体" panose="02000000000000000000" charset="-122"/>
              <a:cs typeface="方正粗等线简体" panose="02000000000000000000"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标题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目录">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linknodeid=back_to_first_catalog" descr="preencoded.png">
            <a:hlinkClick r:id="" action="ppaction://noaction"/>
          </p:cNvPr>
          <p:cNvPicPr>
            <a:picLocks noChangeAspect="1"/>
          </p:cNvPicPr>
          <p:nvPr/>
        </p:nvPicPr>
        <p:blipFill>
          <a:blip r:embed="rId3"/>
          <a:stretch>
            <a:fillRect/>
          </a:stretch>
        </p:blipFill>
        <p:spPr>
          <a:xfrm>
            <a:off x="10972800" y="6080760"/>
            <a:ext cx="914400" cy="621792"/>
          </a:xfrm>
          <a:prstGeom prst="rect">
            <a:avLst/>
          </a:prstGeom>
        </p:spPr>
      </p:pic>
      <p:sp>
        <p:nvSpPr>
          <p:cNvPr id="4" name="MasterShapeName"/>
          <p:cNvSpPr/>
          <p:nvPr/>
        </p:nvSpPr>
        <p:spPr>
          <a:xfrm>
            <a:off x="630936" y="82296"/>
            <a:ext cx="2249424" cy="329184"/>
          </a:xfrm>
          <a:prstGeom prst="rect">
            <a:avLst/>
          </a:prstGeom>
          <a:noFill/>
        </p:spPr>
        <p:txBody>
          <a:bodyPr wrap="square" lIns="0" tIns="0" rIns="0" bIns="0" rtlCol="0" anchor="ctr"/>
          <a:lstStyle/>
          <a:p>
            <a:pPr algn="ctr"/>
            <a:r>
              <a:rPr lang="en-US" sz="15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高 中 同 步 课 堂 学 案</a:t>
            </a:r>
            <a:endParaRPr lang="en-US" sz="153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630936" y="82296"/>
            <a:ext cx="2249424" cy="329184"/>
          </a:xfrm>
          <a:prstGeom prst="rect">
            <a:avLst/>
          </a:prstGeom>
          <a:noFill/>
        </p:spPr>
        <p:txBody>
          <a:bodyPr wrap="square" lIns="0" tIns="0" rIns="0" bIns="0" rtlCol="0" anchor="ctr"/>
          <a:lstStyle/>
          <a:p>
            <a:pPr algn="ctr"/>
            <a:r>
              <a:rPr lang="en-US" sz="15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高 中 同 步 课 堂 学 案</a:t>
            </a:r>
            <a:endParaRPr lang="en-US" sz="153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inese#pid=6874a8b168e51442c41048c3#tid=6881fc70d5ecdb0009cae6e7#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557784" y="301752"/>
            <a:ext cx="1746504" cy="621792"/>
          </a:xfrm>
          <a:prstGeom prst="rect">
            <a:avLst/>
          </a:prstGeom>
          <a:noFill/>
        </p:spPr>
        <p:txBody>
          <a:bodyPr wrap="square" lIns="0" tIns="0" rIns="0" bIns="0" rtlCol="0" anchor="ctr"/>
          <a:lstStyle/>
          <a:p>
            <a:pPr algn="l"/>
            <a:r>
              <a:rPr lang="en-US" sz="45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2026</a:t>
            </a:r>
            <a:endParaRPr lang="en-US" sz="4450" dirty="0"/>
          </a:p>
        </p:txBody>
      </p:sp>
      <p:sp>
        <p:nvSpPr>
          <p:cNvPr id="4" name="MasterShapeName"/>
          <p:cNvSpPr/>
          <p:nvPr/>
        </p:nvSpPr>
        <p:spPr>
          <a:xfrm>
            <a:off x="557784" y="923544"/>
            <a:ext cx="4846320" cy="566928"/>
          </a:xfrm>
          <a:prstGeom prst="rect">
            <a:avLst/>
          </a:prstGeom>
          <a:noFill/>
        </p:spPr>
        <p:txBody>
          <a:bodyPr wrap="square" lIns="0" tIns="0" rIns="0" bIns="0" rtlCol="0" anchor="ctr"/>
          <a:lstStyle/>
          <a:p>
            <a:pPr algn="l"/>
            <a:r>
              <a:rPr lang="en-US" sz="31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人教版 选择性必修下册</a:t>
            </a:r>
            <a:endParaRPr lang="en-US" sz="31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目录">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linknodeid=back_to_first_catalog" descr="preencoded.png">
            <a:hlinkClick r:id="rId3" action="ppaction://hlinksldjump"/>
          </p:cNvPr>
          <p:cNvPicPr>
            <a:picLocks noChangeAspect="1"/>
          </p:cNvPicPr>
          <p:nvPr/>
        </p:nvPicPr>
        <p:blipFill>
          <a:blip r:embed="rId4"/>
          <a:stretch>
            <a:fillRect/>
          </a:stretch>
        </p:blipFill>
        <p:spPr>
          <a:xfrm>
            <a:off x="10972800" y="6080760"/>
            <a:ext cx="914400" cy="621792"/>
          </a:xfrm>
          <a:prstGeom prst="rect">
            <a:avLst/>
          </a:prstGeom>
        </p:spPr>
      </p:pic>
      <p:sp>
        <p:nvSpPr>
          <p:cNvPr id="4" name="MasterShapeName"/>
          <p:cNvSpPr/>
          <p:nvPr/>
        </p:nvSpPr>
        <p:spPr>
          <a:xfrm>
            <a:off x="630936" y="82296"/>
            <a:ext cx="2249424" cy="329184"/>
          </a:xfrm>
          <a:prstGeom prst="rect">
            <a:avLst/>
          </a:prstGeom>
          <a:noFill/>
        </p:spPr>
        <p:txBody>
          <a:bodyPr wrap="square" lIns="0" tIns="0" rIns="0" bIns="0" rtlCol="0" anchor="ctr"/>
          <a:lstStyle/>
          <a:p>
            <a:pPr algn="ctr"/>
            <a:r>
              <a:rPr lang="en-US" sz="15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高 中 同 步 课 堂 学 案</a:t>
            </a:r>
            <a:endParaRPr lang="en-US" sz="153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630936" y="82296"/>
            <a:ext cx="2249424" cy="329184"/>
          </a:xfrm>
          <a:prstGeom prst="rect">
            <a:avLst/>
          </a:prstGeom>
          <a:noFill/>
        </p:spPr>
        <p:txBody>
          <a:bodyPr wrap="square" lIns="0" tIns="0" rIns="0" bIns="0" rtlCol="0" anchor="ctr"/>
          <a:lstStyle/>
          <a:p>
            <a:pPr algn="ctr"/>
            <a:r>
              <a:rPr lang="en-US" sz="15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高 中 同 步 课 堂 学 案</a:t>
            </a:r>
            <a:endParaRPr lang="en-US" sz="153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slideLayout" Target="../slideLayouts/slideLayout17.xml"/><Relationship Id="rId7" Type="http://schemas.openxmlformats.org/officeDocument/2006/relationships/slideLayout" Target="../slideLayouts/slideLayout16.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0" Type="http://schemas.openxmlformats.org/officeDocument/2006/relationships/theme" Target="../theme/theme2.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6.xml"/><Relationship Id="rId4" Type="http://schemas.openxmlformats.org/officeDocument/2006/relationships/slide" Target="slide37.xml"/><Relationship Id="rId3" Type="http://schemas.openxmlformats.org/officeDocument/2006/relationships/slide" Target="slide23.xml"/><Relationship Id="rId2" Type="http://schemas.openxmlformats.org/officeDocument/2006/relationships/image" Target="../media/image10.jpeg"/><Relationship Id="rId1" Type="http://schemas.openxmlformats.org/officeDocument/2006/relationships/slide" Target="slide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76282964b?pid=f14c461cc&amp;color=0,0,0&amp;vtp=1&amp;bt=1&amp;bbb=1"/>
          <p:cNvSpPr/>
          <p:nvPr/>
        </p:nvSpPr>
        <p:spPr>
          <a:xfrm>
            <a:off x="612648" y="466344"/>
            <a:ext cx="10963656"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四、文意梳理</a:t>
            </a:r>
            <a:endParaRPr lang="en-US" altLang="zh-CN" sz="3000" dirty="0"/>
          </a:p>
        </p:txBody>
      </p:sp>
      <p:pic>
        <p:nvPicPr>
          <p:cNvPr id="3" name="P_5_BD#b3a584280?pid=76282964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417320" y="1196975"/>
            <a:ext cx="9363456" cy="36850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b3a584280?pid=76282964b&amp;color=0,0,0&amp;mp=1&amp;tib=255,255,255&amp;vtp=1&amp;bt=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527048" y="468000"/>
            <a:ext cx="9144000" cy="416052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b3a584280?pid=76282964b&amp;color=0,0,0&amp;mp=1&amp;tib=255,255,255&amp;vtp=1&amp;bt=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057400" y="468000"/>
            <a:ext cx="8074152" cy="48280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b3a584280?pid=76282964b&amp;color=0,0,0&amp;mp=1&amp;tib=255,255,255&amp;vtp=1&amp;bt=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901952" y="468000"/>
            <a:ext cx="8394192" cy="48280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b3a584280?pid=76282964b&amp;color=0,0,0&amp;mp=1&amp;tib=255,255,255&amp;vtp=1&amp;bt=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490472" y="468000"/>
            <a:ext cx="9217152" cy="363016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b3a584280?pid=76282964b&amp;color=0,0,0&amp;mp=1&amp;tib=255,255,255&amp;vtp=1&amp;bt=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490472" y="468000"/>
            <a:ext cx="9217152" cy="27066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b3a584280?pid=76282964b&amp;color=0,0,0&amp;mp=1&amp;tib=255,255,255&amp;vtp=1&amp;bt=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453896" y="468000"/>
            <a:ext cx="9290304" cy="34838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381e46e85?pid=76282964b&amp;color=0,0,0&amp;vtp=1&amp;bt=1&amp;bbb=1"/>
          <p:cNvSpPr/>
          <p:nvPr/>
        </p:nvSpPr>
        <p:spPr>
          <a:xfrm>
            <a:off x="612648" y="466344"/>
            <a:ext cx="10963656"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字词释义</a:t>
            </a:r>
            <a:endParaRPr lang="en-US" altLang="zh-CN" sz="3000" dirty="0"/>
          </a:p>
        </p:txBody>
      </p:sp>
      <p:sp>
        <p:nvSpPr>
          <p:cNvPr id="3" name="QB_6_BD.1_1#5f33d13d8?pid=381e46e85&amp;color=0,0,0&amp;vtp=1&amp;bbb=1"/>
          <p:cNvSpPr/>
          <p:nvPr/>
        </p:nvSpPr>
        <p:spPr>
          <a:xfrm>
            <a:off x="612648" y="1135253"/>
            <a:ext cx="10963656" cy="5087557"/>
          </a:xfrm>
          <a:prstGeom prst="rect">
            <a:avLst/>
          </a:prstGeom>
          <a:noFill/>
        </p:spPr>
        <p:txBody>
          <a:bodyPr wrap="none" lIns="0" tIns="0" rIns="0" bIns="0" rtlCol="0" anchor="t"/>
          <a:lstStyle/>
          <a:p>
            <a:pPr algn="l" latinLnBrk="1">
              <a:lnSpc>
                <a:spcPts val="51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病</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②</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隆然</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③</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伏行</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④</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类</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⑤</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因</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⑥</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业种树</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⑦</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争迎取养</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______________________________________________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⑧</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移徙</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4" name="QB_6_AN.2_1#5f33d13d8.blank?pid=381e46e85&amp;color=0,0,0&amp;vpa=1&amp;vtp=1&amp;bbb=1"/>
          <p:cNvSpPr/>
          <p:nvPr/>
        </p:nvSpPr>
        <p:spPr>
          <a:xfrm>
            <a:off x="1867567" y="1104773"/>
            <a:ext cx="3116263"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名词作动词，患病</a:t>
            </a:r>
            <a:endParaRPr lang="en-US" altLang="zh-CN" sz="2800" dirty="0"/>
          </a:p>
        </p:txBody>
      </p:sp>
      <p:sp>
        <p:nvSpPr>
          <p:cNvPr id="6" name="QB_6_AN.4_1#5f33d13d8.blank?pid=381e46e85&amp;color=0,0,0&amp;vpa=2&amp;vtp=1&amp;bbb=1"/>
          <p:cNvSpPr/>
          <p:nvPr/>
        </p:nvSpPr>
        <p:spPr>
          <a:xfrm>
            <a:off x="2223167" y="1752473"/>
            <a:ext cx="2759075"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脊背高起的样子</a:t>
            </a:r>
            <a:endParaRPr lang="en-US" altLang="zh-CN" sz="2800" dirty="0"/>
          </a:p>
        </p:txBody>
      </p:sp>
      <p:sp>
        <p:nvSpPr>
          <p:cNvPr id="8" name="QB_6_AN.6_1#5f33d13d8.blank?pid=381e46e85&amp;color=0,0,0&amp;vpa=3&amp;vtp=1&amp;bbb=1"/>
          <p:cNvSpPr/>
          <p:nvPr/>
        </p:nvSpPr>
        <p:spPr>
          <a:xfrm>
            <a:off x="2223167" y="2400173"/>
            <a:ext cx="1687513"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弯着腰走</a:t>
            </a:r>
            <a:endParaRPr lang="en-US" altLang="zh-CN" sz="2800" dirty="0"/>
          </a:p>
        </p:txBody>
      </p:sp>
      <p:sp>
        <p:nvSpPr>
          <p:cNvPr id="10" name="QB_6_AN.8_1#5f33d13d8.blank?pid=381e46e85&amp;color=0,0,0&amp;vpa=4&amp;vtp=1&amp;bbb=1"/>
          <p:cNvSpPr/>
          <p:nvPr/>
        </p:nvSpPr>
        <p:spPr>
          <a:xfrm>
            <a:off x="1689767" y="3047873"/>
            <a:ext cx="1687513"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类似，像</a:t>
            </a:r>
            <a:endParaRPr lang="en-US" altLang="zh-CN" sz="2800" dirty="0"/>
          </a:p>
        </p:txBody>
      </p:sp>
      <p:sp>
        <p:nvSpPr>
          <p:cNvPr id="12" name="QB_6_AN.10_1#5f33d13d8.blank?pid=381e46e85&amp;color=0,0,0&amp;vpa=5&amp;vtp=1&amp;bbb=1"/>
          <p:cNvSpPr/>
          <p:nvPr/>
        </p:nvSpPr>
        <p:spPr>
          <a:xfrm>
            <a:off x="1689767" y="3695573"/>
            <a:ext cx="204470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连词，于是</a:t>
            </a:r>
            <a:endParaRPr lang="en-US" altLang="zh-CN" sz="2800" dirty="0"/>
          </a:p>
        </p:txBody>
      </p:sp>
      <p:sp>
        <p:nvSpPr>
          <p:cNvPr id="14" name="QB_6_AN.12_1#5f33d13d8.blank?pid=381e46e85&amp;color=0,0,0&amp;vpa=6&amp;vtp=1&amp;bbb=1"/>
          <p:cNvSpPr/>
          <p:nvPr/>
        </p:nvSpPr>
        <p:spPr>
          <a:xfrm>
            <a:off x="2400967" y="4343273"/>
            <a:ext cx="490220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以种树为业。业，以</a:t>
            </a:r>
            <a:r>
              <a:rPr lang="en-US" altLang="zh-CN" sz="2800" b="1" i="0" dirty="0">
                <a:solidFill>
                  <a:srgbClr val="FF0000"/>
                </a:solidFill>
                <a:latin typeface="宋体" panose="02010600030101010101" pitchFamily="2" charset="-122"/>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为业</a:t>
            </a:r>
            <a:endParaRPr lang="en-US" altLang="zh-CN" sz="2800" dirty="0"/>
          </a:p>
        </p:txBody>
      </p:sp>
      <p:sp>
        <p:nvSpPr>
          <p:cNvPr id="16" name="QB_6_AN.14_1#5f33d13d8.blank?pid=381e46e85&amp;color=0,0,0&amp;vpa=7&amp;vtp=1&amp;bbb=1"/>
          <p:cNvSpPr/>
          <p:nvPr/>
        </p:nvSpPr>
        <p:spPr>
          <a:xfrm>
            <a:off x="2743867" y="4990973"/>
            <a:ext cx="811688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争着迎接和雇用郭橐驼。迎取，迎接。养，用、使</a:t>
            </a:r>
            <a:endParaRPr lang="en-US" altLang="zh-CN" sz="2800" dirty="0"/>
          </a:p>
        </p:txBody>
      </p:sp>
      <p:sp>
        <p:nvSpPr>
          <p:cNvPr id="18" name="QB_6_AN.16_1#5f33d13d8.blank?pid=381e46e85&amp;color=0,0,0&amp;vpa=8&amp;vtp=1&amp;bbb=1"/>
          <p:cNvSpPr/>
          <p:nvPr/>
        </p:nvSpPr>
        <p:spPr>
          <a:xfrm>
            <a:off x="2045367" y="5617718"/>
            <a:ext cx="973138"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移植</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bg/>
                                          </p:spTgt>
                                        </p:tgtEl>
                                        <p:attrNameLst>
                                          <p:attrName>style.visibility</p:attrName>
                                        </p:attrNameLst>
                                      </p:cBhvr>
                                      <p:to>
                                        <p:strVal val="visible"/>
                                      </p:to>
                                    </p:set>
                                    <p:animEffect transition="in" filter="wipe(left)">
                                      <p:cBhvr>
                                        <p:cTn id="31" dur="500"/>
                                        <p:tgtEl>
                                          <p:spTgt spid="10">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wipe(left)">
                                      <p:cBhvr>
                                        <p:cTn id="34" dur="500"/>
                                        <p:tgtEl>
                                          <p:spTgt spid="10">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2">
                                            <p:bg/>
                                          </p:spTgt>
                                        </p:tgtEl>
                                        <p:attrNameLst>
                                          <p:attrName>style.visibility</p:attrName>
                                        </p:attrNameLst>
                                      </p:cBhvr>
                                      <p:to>
                                        <p:strVal val="visible"/>
                                      </p:to>
                                    </p:set>
                                    <p:animEffect transition="in" filter="wipe(left)">
                                      <p:cBhvr>
                                        <p:cTn id="39" dur="500"/>
                                        <p:tgtEl>
                                          <p:spTgt spid="12">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wipe(left)">
                                      <p:cBhvr>
                                        <p:cTn id="42" dur="500"/>
                                        <p:tgtEl>
                                          <p:spTgt spid="12">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bg/>
                                          </p:spTgt>
                                        </p:tgtEl>
                                        <p:attrNameLst>
                                          <p:attrName>style.visibility</p:attrName>
                                        </p:attrNameLst>
                                      </p:cBhvr>
                                      <p:to>
                                        <p:strVal val="visible"/>
                                      </p:to>
                                    </p:set>
                                    <p:animEffect transition="in" filter="wipe(left)">
                                      <p:cBhvr>
                                        <p:cTn id="47" dur="500"/>
                                        <p:tgtEl>
                                          <p:spTgt spid="14">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xEl>
                                              <p:pRg st="0" end="0"/>
                                            </p:txEl>
                                          </p:spTgt>
                                        </p:tgtEl>
                                        <p:attrNameLst>
                                          <p:attrName>style.visibility</p:attrName>
                                        </p:attrNameLst>
                                      </p:cBhvr>
                                      <p:to>
                                        <p:strVal val="visible"/>
                                      </p:to>
                                    </p:set>
                                    <p:animEffect transition="in" filter="wipe(left)">
                                      <p:cBhvr>
                                        <p:cTn id="50" dur="500"/>
                                        <p:tgtEl>
                                          <p:spTgt spid="14">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6">
                                            <p:bg/>
                                          </p:spTgt>
                                        </p:tgtEl>
                                        <p:attrNameLst>
                                          <p:attrName>style.visibility</p:attrName>
                                        </p:attrNameLst>
                                      </p:cBhvr>
                                      <p:to>
                                        <p:strVal val="visible"/>
                                      </p:to>
                                    </p:set>
                                    <p:animEffect transition="in" filter="wipe(left)">
                                      <p:cBhvr>
                                        <p:cTn id="55" dur="500"/>
                                        <p:tgtEl>
                                          <p:spTgt spid="16">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6">
                                            <p:txEl>
                                              <p:pRg st="0" end="0"/>
                                            </p:txEl>
                                          </p:spTgt>
                                        </p:tgtEl>
                                        <p:attrNameLst>
                                          <p:attrName>style.visibility</p:attrName>
                                        </p:attrNameLst>
                                      </p:cBhvr>
                                      <p:to>
                                        <p:strVal val="visible"/>
                                      </p:to>
                                    </p:set>
                                    <p:animEffect transition="in" filter="wipe(left)">
                                      <p:cBhvr>
                                        <p:cTn id="58" dur="500"/>
                                        <p:tgtEl>
                                          <p:spTgt spid="16">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8">
                                            <p:bg/>
                                          </p:spTgt>
                                        </p:tgtEl>
                                        <p:attrNameLst>
                                          <p:attrName>style.visibility</p:attrName>
                                        </p:attrNameLst>
                                      </p:cBhvr>
                                      <p:to>
                                        <p:strVal val="visible"/>
                                      </p:to>
                                    </p:set>
                                    <p:animEffect transition="in" filter="wipe(left)">
                                      <p:cBhvr>
                                        <p:cTn id="63" dur="500"/>
                                        <p:tgtEl>
                                          <p:spTgt spid="18">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8">
                                            <p:txEl>
                                              <p:pRg st="0" end="0"/>
                                            </p:txEl>
                                          </p:spTgt>
                                        </p:tgtEl>
                                        <p:attrNameLst>
                                          <p:attrName>style.visibility</p:attrName>
                                        </p:attrNameLst>
                                      </p:cBhvr>
                                      <p:to>
                                        <p:strVal val="visible"/>
                                      </p:to>
                                    </p:set>
                                    <p:animEffect transition="in" filter="wipe(left)">
                                      <p:cBhvr>
                                        <p:cTn id="66"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8" grpId="0" animBg="1" build="p"/>
      <p:bldP spid="10" grpId="0" animBg="1" build="p"/>
      <p:bldP spid="12" grpId="0" animBg="1" build="p"/>
      <p:bldP spid="14" grpId="0" animBg="1" build="p"/>
      <p:bldP spid="16" grpId="0" animBg="1" build="p"/>
      <p:bldP spid="18"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7_1#2909b79d9?pid=381e46e85&amp;color=0,0,0&amp;vtp=1&amp;bt=1&amp;bbb=1"/>
          <p:cNvSpPr/>
          <p:nvPr/>
        </p:nvSpPr>
        <p:spPr>
          <a:xfrm>
            <a:off x="612648" y="466344"/>
            <a:ext cx="10963656" cy="5735257"/>
          </a:xfrm>
          <a:prstGeom prst="rect">
            <a:avLst/>
          </a:prstGeom>
          <a:noFill/>
        </p:spPr>
        <p:txBody>
          <a:bodyPr wrap="none" lIns="0" tIns="0" rIns="0" bIns="0" rtlCol="0" anchor="t"/>
          <a:lstStyle/>
          <a:p>
            <a:pPr algn="l" latinLnBrk="1">
              <a:lnSpc>
                <a:spcPts val="51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⑨</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窥伺效慕</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⑩</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莫</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⑪</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如</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⑫</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寿且孳</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⑬</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天</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⑭</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致其性</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⑮.</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植木之性</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⑯.</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莳</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⑰.</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拳</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3" name="QB_6_AN.18_1#2909b79d9.blank?pid=381e46e85&amp;color=0,0,0&amp;vpa=9&amp;vtp=1&amp;bbb=1"/>
          <p:cNvSpPr/>
          <p:nvPr/>
        </p:nvSpPr>
        <p:spPr>
          <a:xfrm>
            <a:off x="2756567" y="435864"/>
            <a:ext cx="4545013"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暗中观察仿效。效慕，仿效</a:t>
            </a:r>
            <a:endParaRPr lang="en-US" altLang="zh-CN" sz="2800" dirty="0"/>
          </a:p>
        </p:txBody>
      </p:sp>
      <p:sp>
        <p:nvSpPr>
          <p:cNvPr id="5" name="QB_6_AN.20_1#2909b79d9.blank?pid=381e46e85&amp;color=0,0,0&amp;vpa=10&amp;vtp=1&amp;bbb=1"/>
          <p:cNvSpPr/>
          <p:nvPr/>
        </p:nvSpPr>
        <p:spPr>
          <a:xfrm>
            <a:off x="1689767" y="1083564"/>
            <a:ext cx="1330325"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没有谁</a:t>
            </a:r>
            <a:endParaRPr lang="en-US" altLang="zh-CN" sz="2800" dirty="0"/>
          </a:p>
        </p:txBody>
      </p:sp>
      <p:sp>
        <p:nvSpPr>
          <p:cNvPr id="7" name="QB_6_AN.22_1#2909b79d9.blank?pid=381e46e85&amp;color=0,0,0&amp;vpa=11&amp;vtp=1&amp;bbb=1"/>
          <p:cNvSpPr/>
          <p:nvPr/>
        </p:nvSpPr>
        <p:spPr>
          <a:xfrm>
            <a:off x="1753267" y="1731264"/>
            <a:ext cx="204470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及，比得上</a:t>
            </a:r>
            <a:endParaRPr lang="en-US" altLang="zh-CN" sz="2800" dirty="0"/>
          </a:p>
        </p:txBody>
      </p:sp>
      <p:sp>
        <p:nvSpPr>
          <p:cNvPr id="9" name="QB_6_AN.24_1#2909b79d9.blank?pid=381e46e85&amp;color=0,0,0&amp;vpa=12&amp;vtp=1&amp;bbb=1"/>
          <p:cNvSpPr/>
          <p:nvPr/>
        </p:nvSpPr>
        <p:spPr>
          <a:xfrm>
            <a:off x="2451767" y="2378964"/>
            <a:ext cx="525938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活得长久且孳长茂盛。孳，繁殖</a:t>
            </a:r>
            <a:endParaRPr lang="en-US" altLang="zh-CN" sz="2800" dirty="0"/>
          </a:p>
        </p:txBody>
      </p:sp>
      <p:sp>
        <p:nvSpPr>
          <p:cNvPr id="11" name="QB_6_AN.26_1#2909b79d9.blank?pid=381e46e85&amp;color=0,0,0&amp;vpa=13&amp;vtp=1&amp;bbb=1"/>
          <p:cNvSpPr/>
          <p:nvPr/>
        </p:nvSpPr>
        <p:spPr>
          <a:xfrm>
            <a:off x="1753267" y="3026664"/>
            <a:ext cx="38306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天性，指自然生长规律</a:t>
            </a:r>
            <a:endParaRPr lang="en-US" altLang="zh-CN" sz="2800" dirty="0"/>
          </a:p>
        </p:txBody>
      </p:sp>
      <p:sp>
        <p:nvSpPr>
          <p:cNvPr id="13" name="QB_6_AN.28_1#2909b79d9.blank?pid=381e46e85&amp;color=0,0,0&amp;vpa=14&amp;vtp=1&amp;bbb=1"/>
          <p:cNvSpPr/>
          <p:nvPr/>
        </p:nvSpPr>
        <p:spPr>
          <a:xfrm>
            <a:off x="2451767" y="3674364"/>
            <a:ext cx="525938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使它依照本性生长。致，使达到</a:t>
            </a:r>
            <a:endParaRPr lang="en-US" altLang="zh-CN" sz="2800" dirty="0"/>
          </a:p>
        </p:txBody>
      </p:sp>
      <p:sp>
        <p:nvSpPr>
          <p:cNvPr id="15" name="QB_6_AN.30_1#2909b79d9.blank?pid=381e46e85&amp;color=0,0,0&amp;vpa=15&amp;vtp=1&amp;bbb=1"/>
          <p:cNvSpPr/>
          <p:nvPr/>
        </p:nvSpPr>
        <p:spPr>
          <a:xfrm>
            <a:off x="2908967" y="4322064"/>
            <a:ext cx="490220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种树的方法。性，性质、方法</a:t>
            </a:r>
            <a:endParaRPr lang="en-US" altLang="zh-CN" sz="2800" dirty="0"/>
          </a:p>
        </p:txBody>
      </p:sp>
      <p:sp>
        <p:nvSpPr>
          <p:cNvPr id="17" name="QB_6_AN.32_1#2909b79d9.blank?pid=381e46e85&amp;color=0,0,0&amp;vpa=16&amp;vtp=1&amp;bbb=1"/>
          <p:cNvSpPr/>
          <p:nvPr/>
        </p:nvSpPr>
        <p:spPr>
          <a:xfrm>
            <a:off x="2019967" y="4969764"/>
            <a:ext cx="9731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栽种</a:t>
            </a:r>
            <a:endParaRPr lang="en-US" altLang="zh-CN" sz="2800" dirty="0"/>
          </a:p>
        </p:txBody>
      </p:sp>
      <p:sp>
        <p:nvSpPr>
          <p:cNvPr id="19" name="QB_6_AN.34_1#2909b79d9.blank?pid=381e46e85&amp;color=0,0,0&amp;vpa=17&amp;vtp=1&amp;bbb=1"/>
          <p:cNvSpPr/>
          <p:nvPr/>
        </p:nvSpPr>
        <p:spPr>
          <a:xfrm>
            <a:off x="2019967" y="5596509"/>
            <a:ext cx="2759075"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拳曲，伸展不开</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bg/>
                                          </p:spTgt>
                                        </p:tgtEl>
                                        <p:attrNameLst>
                                          <p:attrName>style.visibility</p:attrName>
                                        </p:attrNameLst>
                                      </p:cBhvr>
                                      <p:to>
                                        <p:strVal val="visible"/>
                                      </p:to>
                                    </p:set>
                                    <p:animEffect transition="in" filter="wipe(left)">
                                      <p:cBhvr>
                                        <p:cTn id="39" dur="500"/>
                                        <p:tgtEl>
                                          <p:spTgt spid="11">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left)">
                                      <p:cBhvr>
                                        <p:cTn id="42" dur="500"/>
                                        <p:tgtEl>
                                          <p:spTgt spid="1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bg/>
                                          </p:spTgt>
                                        </p:tgtEl>
                                        <p:attrNameLst>
                                          <p:attrName>style.visibility</p:attrName>
                                        </p:attrNameLst>
                                      </p:cBhvr>
                                      <p:to>
                                        <p:strVal val="visible"/>
                                      </p:to>
                                    </p:set>
                                    <p:animEffect transition="in" filter="wipe(left)">
                                      <p:cBhvr>
                                        <p:cTn id="47" dur="500"/>
                                        <p:tgtEl>
                                          <p:spTgt spid="13">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3">
                                            <p:txEl>
                                              <p:pRg st="0" end="0"/>
                                            </p:txEl>
                                          </p:spTgt>
                                        </p:tgtEl>
                                        <p:attrNameLst>
                                          <p:attrName>style.visibility</p:attrName>
                                        </p:attrNameLst>
                                      </p:cBhvr>
                                      <p:to>
                                        <p:strVal val="visible"/>
                                      </p:to>
                                    </p:set>
                                    <p:animEffect transition="in" filter="wipe(left)">
                                      <p:cBhvr>
                                        <p:cTn id="50" dur="500"/>
                                        <p:tgtEl>
                                          <p:spTgt spid="13">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5">
                                            <p:bg/>
                                          </p:spTgt>
                                        </p:tgtEl>
                                        <p:attrNameLst>
                                          <p:attrName>style.visibility</p:attrName>
                                        </p:attrNameLst>
                                      </p:cBhvr>
                                      <p:to>
                                        <p:strVal val="visible"/>
                                      </p:to>
                                    </p:set>
                                    <p:animEffect transition="in" filter="wipe(left)">
                                      <p:cBhvr>
                                        <p:cTn id="55" dur="500"/>
                                        <p:tgtEl>
                                          <p:spTgt spid="15">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
                                            <p:txEl>
                                              <p:pRg st="0" end="0"/>
                                            </p:txEl>
                                          </p:spTgt>
                                        </p:tgtEl>
                                        <p:attrNameLst>
                                          <p:attrName>style.visibility</p:attrName>
                                        </p:attrNameLst>
                                      </p:cBhvr>
                                      <p:to>
                                        <p:strVal val="visible"/>
                                      </p:to>
                                    </p:set>
                                    <p:animEffect transition="in" filter="wipe(left)">
                                      <p:cBhvr>
                                        <p:cTn id="58" dur="500"/>
                                        <p:tgtEl>
                                          <p:spTgt spid="15">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7">
                                            <p:bg/>
                                          </p:spTgt>
                                        </p:tgtEl>
                                        <p:attrNameLst>
                                          <p:attrName>style.visibility</p:attrName>
                                        </p:attrNameLst>
                                      </p:cBhvr>
                                      <p:to>
                                        <p:strVal val="visible"/>
                                      </p:to>
                                    </p:set>
                                    <p:animEffect transition="in" filter="wipe(left)">
                                      <p:cBhvr>
                                        <p:cTn id="63" dur="500"/>
                                        <p:tgtEl>
                                          <p:spTgt spid="17">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7">
                                            <p:txEl>
                                              <p:pRg st="0" end="0"/>
                                            </p:txEl>
                                          </p:spTgt>
                                        </p:tgtEl>
                                        <p:attrNameLst>
                                          <p:attrName>style.visibility</p:attrName>
                                        </p:attrNameLst>
                                      </p:cBhvr>
                                      <p:to>
                                        <p:strVal val="visible"/>
                                      </p:to>
                                    </p:set>
                                    <p:animEffect transition="in" filter="wipe(left)">
                                      <p:cBhvr>
                                        <p:cTn id="66" dur="500"/>
                                        <p:tgtEl>
                                          <p:spTgt spid="17">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9">
                                            <p:bg/>
                                          </p:spTgt>
                                        </p:tgtEl>
                                        <p:attrNameLst>
                                          <p:attrName>style.visibility</p:attrName>
                                        </p:attrNameLst>
                                      </p:cBhvr>
                                      <p:to>
                                        <p:strVal val="visible"/>
                                      </p:to>
                                    </p:set>
                                    <p:animEffect transition="in" filter="wipe(left)">
                                      <p:cBhvr>
                                        <p:cTn id="71" dur="500"/>
                                        <p:tgtEl>
                                          <p:spTgt spid="19">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9">
                                            <p:txEl>
                                              <p:pRg st="0" end="0"/>
                                            </p:txEl>
                                          </p:spTgt>
                                        </p:tgtEl>
                                        <p:attrNameLst>
                                          <p:attrName>style.visibility</p:attrName>
                                        </p:attrNameLst>
                                      </p:cBhvr>
                                      <p:to>
                                        <p:strVal val="visible"/>
                                      </p:to>
                                    </p:set>
                                    <p:animEffect transition="in" filter="wipe(left)">
                                      <p:cBhvr>
                                        <p:cTn id="74"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P spid="7" grpId="0" animBg="1" build="p"/>
      <p:bldP spid="9" grpId="0" animBg="1" build="p"/>
      <p:bldP spid="11" grpId="0" animBg="1" build="p"/>
      <p:bldP spid="13" grpId="0" animBg="1" build="p"/>
      <p:bldP spid="15" grpId="0" animBg="1" build="p"/>
      <p:bldP spid="17" grpId="0" animBg="1" build="p"/>
      <p:bldP spid="19"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35_1#033c2b2f9?pid=381e46e85&amp;color=0,0,0&amp;vtp=1&amp;bt=1&amp;bbb=1"/>
          <p:cNvSpPr/>
          <p:nvPr/>
        </p:nvSpPr>
        <p:spPr>
          <a:xfrm>
            <a:off x="612648" y="466344"/>
            <a:ext cx="10963656" cy="5735257"/>
          </a:xfrm>
          <a:prstGeom prst="rect">
            <a:avLst/>
          </a:prstGeom>
          <a:noFill/>
        </p:spPr>
        <p:txBody>
          <a:bodyPr wrap="none" lIns="0" tIns="0" rIns="0" bIns="0" rtlCol="0" anchor="t"/>
          <a:lstStyle/>
          <a:p>
            <a:pPr algn="l" latinLnBrk="1">
              <a:lnSpc>
                <a:spcPts val="51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⑱.</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勤</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⑲.</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离</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⑳.</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子</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㉑.</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道</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㉒.</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理</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㉓.</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长人者</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________________________________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㉔.</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烦</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㉕.</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卒以祸</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㉖.</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勖</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3" name="QB_6_AN.36_1#033c2b2f9.blank?pid=381e46e85&amp;color=0,0,0&amp;vpa=18&amp;vtp=1&amp;bbb=1"/>
          <p:cNvSpPr/>
          <p:nvPr/>
        </p:nvSpPr>
        <p:spPr>
          <a:xfrm>
            <a:off x="2019967" y="435864"/>
            <a:ext cx="3116263"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（次数）多，经常</a:t>
            </a:r>
            <a:endParaRPr lang="en-US" altLang="zh-CN" sz="2800" dirty="0"/>
          </a:p>
        </p:txBody>
      </p:sp>
      <p:sp>
        <p:nvSpPr>
          <p:cNvPr id="5" name="QB_6_AN.38_1#033c2b2f9.blank?pid=381e46e85&amp;color=0,0,0&amp;vpa=19&amp;vtp=1&amp;bbb=1"/>
          <p:cNvSpPr/>
          <p:nvPr/>
        </p:nvSpPr>
        <p:spPr>
          <a:xfrm>
            <a:off x="2019967" y="1083564"/>
            <a:ext cx="9731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背离</a:t>
            </a:r>
            <a:endParaRPr lang="en-US" altLang="zh-CN" sz="2800" dirty="0"/>
          </a:p>
        </p:txBody>
      </p:sp>
      <p:sp>
        <p:nvSpPr>
          <p:cNvPr id="7" name="QB_6_AN.40_1#033c2b2f9.blank?pid=381e46e85&amp;color=0,0,0&amp;vpa=20&amp;vtp=1&amp;bbb=1"/>
          <p:cNvSpPr/>
          <p:nvPr/>
        </p:nvSpPr>
        <p:spPr>
          <a:xfrm>
            <a:off x="2019967" y="1731264"/>
            <a:ext cx="240188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用以尊称对方</a:t>
            </a:r>
            <a:endParaRPr lang="en-US" altLang="zh-CN" sz="2800" dirty="0"/>
          </a:p>
        </p:txBody>
      </p:sp>
      <p:sp>
        <p:nvSpPr>
          <p:cNvPr id="9" name="QB_6_AN.42_1#033c2b2f9.blank?pid=381e46e85&amp;color=0,0,0&amp;vpa=21&amp;vtp=1&amp;bbb=1"/>
          <p:cNvSpPr/>
          <p:nvPr/>
        </p:nvSpPr>
        <p:spPr>
          <a:xfrm>
            <a:off x="1956467" y="2378964"/>
            <a:ext cx="204470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途径，方法</a:t>
            </a:r>
            <a:endParaRPr lang="en-US" altLang="zh-CN" sz="2800" dirty="0"/>
          </a:p>
        </p:txBody>
      </p:sp>
      <p:sp>
        <p:nvSpPr>
          <p:cNvPr id="11" name="QB_6_AN.44_1#033c2b2f9.blank?pid=381e46e85&amp;color=0,0,0&amp;vpa=22&amp;vtp=1"/>
          <p:cNvSpPr/>
          <p:nvPr/>
        </p:nvSpPr>
        <p:spPr>
          <a:xfrm>
            <a:off x="1956467" y="3026664"/>
            <a:ext cx="61595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治</a:t>
            </a:r>
            <a:endParaRPr lang="en-US" altLang="zh-CN" sz="2800" dirty="0"/>
          </a:p>
        </p:txBody>
      </p:sp>
      <p:sp>
        <p:nvSpPr>
          <p:cNvPr id="13" name="QB_6_AN.46_1#033c2b2f9.blank?pid=381e46e85&amp;color=0,0,0&amp;vpa=23&amp;vtp=1&amp;bbb=1"/>
          <p:cNvSpPr/>
          <p:nvPr/>
        </p:nvSpPr>
        <p:spPr>
          <a:xfrm>
            <a:off x="2477167" y="3674364"/>
            <a:ext cx="5616575"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做官的。长，统治、治理。人，民</a:t>
            </a:r>
            <a:endParaRPr lang="en-US" altLang="zh-CN" sz="2800" dirty="0"/>
          </a:p>
        </p:txBody>
      </p:sp>
      <p:sp>
        <p:nvSpPr>
          <p:cNvPr id="15" name="QB_6_AN.48_1#033c2b2f9.blank?pid=381e46e85&amp;color=0,0,0&amp;vpa=24&amp;vtp=1&amp;bbb=1"/>
          <p:cNvSpPr/>
          <p:nvPr/>
        </p:nvSpPr>
        <p:spPr>
          <a:xfrm>
            <a:off x="1778667" y="4322064"/>
            <a:ext cx="9731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繁多</a:t>
            </a:r>
            <a:endParaRPr lang="en-US" altLang="zh-CN" sz="2800" dirty="0"/>
          </a:p>
        </p:txBody>
      </p:sp>
      <p:sp>
        <p:nvSpPr>
          <p:cNvPr id="17" name="QB_6_AN.50_1#033c2b2f9.blank?pid=381e46e85&amp;color=0,0,0&amp;vpa=25&amp;vtp=1&amp;bbb=1"/>
          <p:cNvSpPr/>
          <p:nvPr/>
        </p:nvSpPr>
        <p:spPr>
          <a:xfrm>
            <a:off x="2667667" y="4969764"/>
            <a:ext cx="347345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到头来因此害了他们</a:t>
            </a:r>
            <a:endParaRPr lang="en-US" altLang="zh-CN" sz="2800" dirty="0"/>
          </a:p>
        </p:txBody>
      </p:sp>
      <p:sp>
        <p:nvSpPr>
          <p:cNvPr id="19" name="QB_6_AN.52_1#033c2b2f9.blank?pid=381e46e85&amp;color=0,0,0&amp;vpa=26&amp;vtp=1&amp;bbb=1"/>
          <p:cNvSpPr/>
          <p:nvPr/>
        </p:nvSpPr>
        <p:spPr>
          <a:xfrm>
            <a:off x="1956467" y="5596509"/>
            <a:ext cx="973138"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勉励</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bg/>
                                          </p:spTgt>
                                        </p:tgtEl>
                                        <p:attrNameLst>
                                          <p:attrName>style.visibility</p:attrName>
                                        </p:attrNameLst>
                                      </p:cBhvr>
                                      <p:to>
                                        <p:strVal val="visible"/>
                                      </p:to>
                                    </p:set>
                                    <p:animEffect transition="in" filter="wipe(left)">
                                      <p:cBhvr>
                                        <p:cTn id="39" dur="500"/>
                                        <p:tgtEl>
                                          <p:spTgt spid="11">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left)">
                                      <p:cBhvr>
                                        <p:cTn id="42" dur="500"/>
                                        <p:tgtEl>
                                          <p:spTgt spid="1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bg/>
                                          </p:spTgt>
                                        </p:tgtEl>
                                        <p:attrNameLst>
                                          <p:attrName>style.visibility</p:attrName>
                                        </p:attrNameLst>
                                      </p:cBhvr>
                                      <p:to>
                                        <p:strVal val="visible"/>
                                      </p:to>
                                    </p:set>
                                    <p:animEffect transition="in" filter="wipe(left)">
                                      <p:cBhvr>
                                        <p:cTn id="47" dur="500"/>
                                        <p:tgtEl>
                                          <p:spTgt spid="13">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3">
                                            <p:txEl>
                                              <p:pRg st="0" end="0"/>
                                            </p:txEl>
                                          </p:spTgt>
                                        </p:tgtEl>
                                        <p:attrNameLst>
                                          <p:attrName>style.visibility</p:attrName>
                                        </p:attrNameLst>
                                      </p:cBhvr>
                                      <p:to>
                                        <p:strVal val="visible"/>
                                      </p:to>
                                    </p:set>
                                    <p:animEffect transition="in" filter="wipe(left)">
                                      <p:cBhvr>
                                        <p:cTn id="50" dur="500"/>
                                        <p:tgtEl>
                                          <p:spTgt spid="13">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5">
                                            <p:bg/>
                                          </p:spTgt>
                                        </p:tgtEl>
                                        <p:attrNameLst>
                                          <p:attrName>style.visibility</p:attrName>
                                        </p:attrNameLst>
                                      </p:cBhvr>
                                      <p:to>
                                        <p:strVal val="visible"/>
                                      </p:to>
                                    </p:set>
                                    <p:animEffect transition="in" filter="wipe(left)">
                                      <p:cBhvr>
                                        <p:cTn id="55" dur="500"/>
                                        <p:tgtEl>
                                          <p:spTgt spid="15">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
                                            <p:txEl>
                                              <p:pRg st="0" end="0"/>
                                            </p:txEl>
                                          </p:spTgt>
                                        </p:tgtEl>
                                        <p:attrNameLst>
                                          <p:attrName>style.visibility</p:attrName>
                                        </p:attrNameLst>
                                      </p:cBhvr>
                                      <p:to>
                                        <p:strVal val="visible"/>
                                      </p:to>
                                    </p:set>
                                    <p:animEffect transition="in" filter="wipe(left)">
                                      <p:cBhvr>
                                        <p:cTn id="58" dur="500"/>
                                        <p:tgtEl>
                                          <p:spTgt spid="15">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7">
                                            <p:bg/>
                                          </p:spTgt>
                                        </p:tgtEl>
                                        <p:attrNameLst>
                                          <p:attrName>style.visibility</p:attrName>
                                        </p:attrNameLst>
                                      </p:cBhvr>
                                      <p:to>
                                        <p:strVal val="visible"/>
                                      </p:to>
                                    </p:set>
                                    <p:animEffect transition="in" filter="wipe(left)">
                                      <p:cBhvr>
                                        <p:cTn id="63" dur="500"/>
                                        <p:tgtEl>
                                          <p:spTgt spid="17">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7">
                                            <p:txEl>
                                              <p:pRg st="0" end="0"/>
                                            </p:txEl>
                                          </p:spTgt>
                                        </p:tgtEl>
                                        <p:attrNameLst>
                                          <p:attrName>style.visibility</p:attrName>
                                        </p:attrNameLst>
                                      </p:cBhvr>
                                      <p:to>
                                        <p:strVal val="visible"/>
                                      </p:to>
                                    </p:set>
                                    <p:animEffect transition="in" filter="wipe(left)">
                                      <p:cBhvr>
                                        <p:cTn id="66" dur="500"/>
                                        <p:tgtEl>
                                          <p:spTgt spid="17">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9">
                                            <p:bg/>
                                          </p:spTgt>
                                        </p:tgtEl>
                                        <p:attrNameLst>
                                          <p:attrName>style.visibility</p:attrName>
                                        </p:attrNameLst>
                                      </p:cBhvr>
                                      <p:to>
                                        <p:strVal val="visible"/>
                                      </p:to>
                                    </p:set>
                                    <p:animEffect transition="in" filter="wipe(left)">
                                      <p:cBhvr>
                                        <p:cTn id="71" dur="500"/>
                                        <p:tgtEl>
                                          <p:spTgt spid="19">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9">
                                            <p:txEl>
                                              <p:pRg st="0" end="0"/>
                                            </p:txEl>
                                          </p:spTgt>
                                        </p:tgtEl>
                                        <p:attrNameLst>
                                          <p:attrName>style.visibility</p:attrName>
                                        </p:attrNameLst>
                                      </p:cBhvr>
                                      <p:to>
                                        <p:strVal val="visible"/>
                                      </p:to>
                                    </p:set>
                                    <p:animEffect transition="in" filter="wipe(left)">
                                      <p:cBhvr>
                                        <p:cTn id="74"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P spid="7" grpId="0" animBg="1" build="p"/>
      <p:bldP spid="9" grpId="0" animBg="1" build="p"/>
      <p:bldP spid="11" grpId="0" animBg="1" build="p"/>
      <p:bldP spid="13" grpId="0" animBg="1" build="p"/>
      <p:bldP spid="15" grpId="0" animBg="1" build="p"/>
      <p:bldP spid="17" grpId="0" animBg="1" build="p"/>
      <p:bldP spid="19"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faeef29d3.fixed?pid=6319f693a&amp;color=0,173,163&amp;vtp=1&amp;bbb=1"/>
          <p:cNvSpPr/>
          <p:nvPr/>
        </p:nvSpPr>
        <p:spPr>
          <a:xfrm>
            <a:off x="877824" y="2624328"/>
            <a:ext cx="10981944" cy="722376"/>
          </a:xfrm>
          <a:prstGeom prst="rect">
            <a:avLst/>
          </a:prstGeom>
          <a:noFill/>
        </p:spPr>
        <p:txBody>
          <a:bodyPr wrap="none" lIns="0" tIns="0" rIns="0" bIns="0" rtlCol="0" anchor="b"/>
          <a:lstStyle/>
          <a:p>
            <a:pPr algn="l" latinLnBrk="1">
              <a:lnSpc>
                <a:spcPts val="5000"/>
              </a:lnSpc>
            </a:pPr>
            <a:r>
              <a:rPr lang="en-US" altLang="zh-CN" sz="40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第三单元</a:t>
            </a:r>
            <a:r>
              <a:rPr lang="en-US" altLang="zh-CN" sz="4000" b="1" i="0" dirty="0">
                <a:solidFill>
                  <a:srgbClr val="00ADA3"/>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中华传统文化经典研习——至情至性</a:t>
            </a:r>
            <a:endParaRPr lang="en-US" altLang="zh-CN" sz="4000" dirty="0"/>
          </a:p>
        </p:txBody>
      </p:sp>
      <p:sp>
        <p:nvSpPr>
          <p:cNvPr id="3" name="C_2#faeef29d3"/>
          <p:cNvSpPr/>
          <p:nvPr/>
        </p:nvSpPr>
        <p:spPr>
          <a:xfrm>
            <a:off x="877824" y="3419856"/>
            <a:ext cx="8997696" cy="9144"/>
          </a:xfrm>
          <a:prstGeom prst="line">
            <a:avLst/>
          </a:prstGeom>
          <a:noFill/>
          <a:ln w="28575">
            <a:solidFill>
              <a:srgbClr val="00ADA3"/>
            </a:solidFill>
            <a:prstDash val="solid"/>
          </a:ln>
        </p:spPr>
        <p:txBody>
          <a:bodyPr/>
          <a:lstStyle/>
          <a:p>
            <a:endParaRPr lang="zh-CN" altLang="en-US"/>
          </a:p>
        </p:txBody>
      </p:sp>
      <mc:AlternateContent xmlns:mc="http://schemas.openxmlformats.org/markup-compatibility/2006">
        <mc:Choice xmlns:a14="http://schemas.microsoft.com/office/drawing/2010/main" Requires="a14">
          <p:sp>
            <p:nvSpPr>
              <p:cNvPr id="4" name="C_2#faeef29d3.fixed?pid=6319f693a&amp;color=0,173,163&amp;vtp=1&amp;bbb=1"/>
              <p:cNvSpPr/>
              <p:nvPr/>
            </p:nvSpPr>
            <p:spPr>
              <a:xfrm>
                <a:off x="877824" y="3493008"/>
                <a:ext cx="10981944" cy="1019048"/>
              </a:xfrm>
              <a:prstGeom prst="rect">
                <a:avLst/>
              </a:prstGeom>
              <a:noFill/>
            </p:spPr>
            <p:txBody>
              <a:bodyPr wrap="none" lIns="0" tIns="0" rIns="0" bIns="0" rtlCol="0" anchor="t"/>
              <a:lstStyle/>
              <a:p>
                <a:pPr algn="l" latinLnBrk="1">
                  <a:lnSpc>
                    <a:spcPts val="4000"/>
                  </a:lnSpc>
                </a:pPr>
                <a:r>
                  <a:rPr lang="en-US" altLang="zh-CN" sz="32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第11课</a:t>
                </a:r>
                <a:r>
                  <a:rPr lang="en-US" altLang="zh-CN" sz="3200" b="0" i="0" dirty="0">
                    <a:solidFill>
                      <a:srgbClr val="00ADA3"/>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3200" b="0" i="1" dirty="0">
                            <a:solidFill>
                              <a:srgbClr val="00ADA3"/>
                            </a:solidFill>
                            <a:latin typeface="Cambria Math" panose="02040503050406030204" pitchFamily="18" charset="0"/>
                            <a:ea typeface="微软雅黑" panose="020B0503020204020204" pitchFamily="34" charset="-122"/>
                            <a:cs typeface="Times New Roman" panose="02020603050405020304" pitchFamily="34" charset="-120"/>
                          </a:rPr>
                        </m:ctrlPr>
                      </m:sSupPr>
                      <m:e>
                        <m:r>
                          <a:rPr lang="en-US" altLang="zh-CN" sz="3200" b="0" i="0" dirty="0">
                            <a:solidFill>
                              <a:srgbClr val="00ADA3"/>
                            </a:solidFill>
                            <a:latin typeface="Cambria Math" panose="02040503050406030204" pitchFamily="18" charset="0"/>
                            <a:ea typeface="微软雅黑" panose="020B0503020204020204" pitchFamily="34" charset="-122"/>
                            <a:cs typeface="Times New Roman" panose="02020603050405020304" pitchFamily="34" charset="-120"/>
                          </a:rPr>
                          <m:t>​</m:t>
                        </m:r>
                      </m:e>
                      <m:sup>
                        <m:r>
                          <a:rPr lang="en-US" altLang="zh-CN" sz="3200" b="0" i="0" dirty="0">
                            <a:solidFill>
                              <a:srgbClr val="00ADA3"/>
                            </a:solidFill>
                            <a:latin typeface="Cambria Math" panose="02040503050406030204" pitchFamily="18" charset="0"/>
                            <a:ea typeface="微软雅黑" panose="020B0503020204020204" pitchFamily="34" charset="-122"/>
                            <a:cs typeface="Times New Roman" panose="02020603050405020304" pitchFamily="34" charset="-120"/>
                          </a:rPr>
                          <m:t>∗</m:t>
                        </m:r>
                      </m:sup>
                    </m:sSup>
                  </m:oMath>
                </a14:m>
                <a:r>
                  <a:rPr lang="en-US" altLang="zh-CN" sz="32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种树郭橐驼传</a:t>
                </a:r>
                <a:endParaRPr lang="en-US" altLang="zh-CN" sz="3200" dirty="0"/>
              </a:p>
            </p:txBody>
          </p:sp>
        </mc:Choice>
        <mc:Fallback>
          <p:sp>
            <p:nvSpPr>
              <p:cNvPr id="4" name="C_2#faeef29d3.fixed?pid=6319f693a&amp;color=0,173,163&amp;vtp=1&amp;bbb=1"/>
              <p:cNvSpPr>
                <a:spLocks noRot="1" noChangeAspect="1" noMove="1" noResize="1" noEditPoints="1" noAdjustHandles="1" noChangeArrowheads="1" noChangeShapeType="1" noTextEdit="1"/>
              </p:cNvSpPr>
              <p:nvPr/>
            </p:nvSpPr>
            <p:spPr>
              <a:xfrm>
                <a:off x="877824" y="3493008"/>
                <a:ext cx="10981944" cy="1019048"/>
              </a:xfrm>
              <a:prstGeom prst="rect">
                <a:avLst/>
              </a:prstGeom>
              <a:blipFill rotWithShape="1">
                <a:blip r:embed="rId1"/>
                <a:stretch>
                  <a:fillRect l="-2" t="-1795" r="5" b="37"/>
                </a:stretch>
              </a:blipFill>
            </p:spPr>
            <p:txBody>
              <a:bodyPr/>
              <a:lstStyle/>
              <a:p>
                <a:r>
                  <a:rPr lang="zh-CN" altLang="en-US">
                    <a:noFill/>
                  </a:rPr>
                  <a:t> </a:t>
                </a:r>
              </a:p>
            </p:txBody>
          </p:sp>
        </mc:Fallback>
      </mc:AlternateContent>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53_1#b83f665e8?pid=381e46e85&amp;color=0,0,0&amp;vtp=1&amp;bt=1&amp;bbb=1"/>
          <p:cNvSpPr/>
          <p:nvPr/>
        </p:nvSpPr>
        <p:spPr>
          <a:xfrm>
            <a:off x="612648" y="466344"/>
            <a:ext cx="10963656" cy="5735257"/>
          </a:xfrm>
          <a:prstGeom prst="rect">
            <a:avLst/>
          </a:prstGeom>
          <a:noFill/>
        </p:spPr>
        <p:txBody>
          <a:bodyPr wrap="none" lIns="0" tIns="0" rIns="0" bIns="0" rtlCol="0" anchor="t"/>
          <a:lstStyle/>
          <a:p>
            <a:pPr algn="l" latinLnBrk="1">
              <a:lnSpc>
                <a:spcPts val="51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㉗.</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而</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㉘.</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字</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㉙.</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遂</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㉚.</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吾小人</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㉛.</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飧</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㉜.</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劳</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㉝.</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病</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㉞.</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传</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㉟.</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以为</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3" name="QB_6_AN.54_1#b83f665e8.blank?pid=381e46e85&amp;color=0,0,0&amp;vpa=27&amp;vtp=1&amp;bbb=1"/>
          <p:cNvSpPr/>
          <p:nvPr/>
        </p:nvSpPr>
        <p:spPr>
          <a:xfrm>
            <a:off x="1956467" y="435864"/>
            <a:ext cx="1330325"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你们的</a:t>
            </a:r>
            <a:endParaRPr lang="en-US" altLang="zh-CN" sz="2800" dirty="0"/>
          </a:p>
        </p:txBody>
      </p:sp>
      <p:sp>
        <p:nvSpPr>
          <p:cNvPr id="5" name="QB_6_AN.56_1#b83f665e8.blank?pid=381e46e85&amp;color=0,0,0&amp;vpa=28&amp;vtp=1&amp;bbb=1"/>
          <p:cNvSpPr/>
          <p:nvPr/>
        </p:nvSpPr>
        <p:spPr>
          <a:xfrm>
            <a:off x="1778667" y="1083564"/>
            <a:ext cx="9731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养育</a:t>
            </a:r>
            <a:endParaRPr lang="en-US" altLang="zh-CN" sz="2800" dirty="0"/>
          </a:p>
        </p:txBody>
      </p:sp>
      <p:sp>
        <p:nvSpPr>
          <p:cNvPr id="7" name="QB_6_AN.58_1#b83f665e8.blank?pid=381e46e85&amp;color=0,0,0&amp;vpa=29&amp;vtp=1&amp;bbb=1"/>
          <p:cNvSpPr/>
          <p:nvPr/>
        </p:nvSpPr>
        <p:spPr>
          <a:xfrm>
            <a:off x="1778667" y="1731264"/>
            <a:ext cx="1687513"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成、养好</a:t>
            </a:r>
            <a:endParaRPr lang="en-US" altLang="zh-CN" sz="2800" dirty="0"/>
          </a:p>
        </p:txBody>
      </p:sp>
      <p:sp>
        <p:nvSpPr>
          <p:cNvPr id="9" name="QB_6_AN.60_1#b83f665e8.blank?pid=381e46e85&amp;color=0,0,0&amp;vpa=30&amp;vtp=1&amp;bbb=1"/>
          <p:cNvSpPr/>
          <p:nvPr/>
        </p:nvSpPr>
        <p:spPr>
          <a:xfrm>
            <a:off x="2489867" y="2378964"/>
            <a:ext cx="1687513"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我们小民</a:t>
            </a:r>
            <a:endParaRPr lang="en-US" altLang="zh-CN" sz="2800" dirty="0"/>
          </a:p>
        </p:txBody>
      </p:sp>
      <p:sp>
        <p:nvSpPr>
          <p:cNvPr id="11" name="QB_6_AN.62_1#b83f665e8.blank?pid=381e46e85&amp;color=0,0,0&amp;vpa=31&amp;vtp=1&amp;bbb=1"/>
          <p:cNvSpPr/>
          <p:nvPr/>
        </p:nvSpPr>
        <p:spPr>
          <a:xfrm>
            <a:off x="1956467" y="3026664"/>
            <a:ext cx="9731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晚饭</a:t>
            </a:r>
            <a:endParaRPr lang="en-US" altLang="zh-CN" sz="2800" dirty="0"/>
          </a:p>
        </p:txBody>
      </p:sp>
      <p:sp>
        <p:nvSpPr>
          <p:cNvPr id="13" name="QB_6_AN.64_1#b83f665e8.blank?pid=381e46e85&amp;color=0,0,0&amp;vpa=32&amp;vtp=1&amp;bbb=1"/>
          <p:cNvSpPr/>
          <p:nvPr/>
        </p:nvSpPr>
        <p:spPr>
          <a:xfrm>
            <a:off x="1956467" y="3674364"/>
            <a:ext cx="9731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慰劳</a:t>
            </a:r>
            <a:endParaRPr lang="en-US" altLang="zh-CN" sz="2800" dirty="0"/>
          </a:p>
        </p:txBody>
      </p:sp>
      <p:sp>
        <p:nvSpPr>
          <p:cNvPr id="15" name="QB_6_AN.66_1#b83f665e8.blank?pid=381e46e85&amp;color=0,0,0&amp;vpa=33&amp;vtp=1&amp;bbb=1"/>
          <p:cNvSpPr/>
          <p:nvPr/>
        </p:nvSpPr>
        <p:spPr>
          <a:xfrm>
            <a:off x="1956467" y="4322064"/>
            <a:ext cx="9731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困苦</a:t>
            </a:r>
            <a:endParaRPr lang="en-US" altLang="zh-CN" sz="2800" dirty="0"/>
          </a:p>
        </p:txBody>
      </p:sp>
      <p:sp>
        <p:nvSpPr>
          <p:cNvPr id="17" name="QB_6_AN.68_1#b83f665e8.blank?pid=381e46e85&amp;color=0,0,0&amp;vpa=34&amp;vtp=1&amp;bbb=1"/>
          <p:cNvSpPr/>
          <p:nvPr/>
        </p:nvSpPr>
        <p:spPr>
          <a:xfrm>
            <a:off x="1956467" y="4969764"/>
            <a:ext cx="9731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记载</a:t>
            </a:r>
            <a:endParaRPr lang="en-US" altLang="zh-CN" sz="2800" dirty="0"/>
          </a:p>
        </p:txBody>
      </p:sp>
      <p:sp>
        <p:nvSpPr>
          <p:cNvPr id="19" name="QB_6_AN.70_1#b83f665e8.blank?pid=381e46e85&amp;color=0,0,0&amp;vpa=35&amp;vtp=1&amp;bbb=1"/>
          <p:cNvSpPr/>
          <p:nvPr/>
        </p:nvSpPr>
        <p:spPr>
          <a:xfrm>
            <a:off x="2312067" y="5596509"/>
            <a:ext cx="2044700"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把</a:t>
            </a:r>
            <a:r>
              <a:rPr lang="en-US" altLang="zh-CN" sz="2800" b="1" i="0" dirty="0">
                <a:solidFill>
                  <a:srgbClr val="FF0000"/>
                </a:solidFill>
                <a:latin typeface="宋体" panose="02010600030101010101" pitchFamily="2" charset="-122"/>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作为</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bg/>
                                          </p:spTgt>
                                        </p:tgtEl>
                                        <p:attrNameLst>
                                          <p:attrName>style.visibility</p:attrName>
                                        </p:attrNameLst>
                                      </p:cBhvr>
                                      <p:to>
                                        <p:strVal val="visible"/>
                                      </p:to>
                                    </p:set>
                                    <p:animEffect transition="in" filter="wipe(left)">
                                      <p:cBhvr>
                                        <p:cTn id="39" dur="500"/>
                                        <p:tgtEl>
                                          <p:spTgt spid="11">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left)">
                                      <p:cBhvr>
                                        <p:cTn id="42" dur="500"/>
                                        <p:tgtEl>
                                          <p:spTgt spid="1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bg/>
                                          </p:spTgt>
                                        </p:tgtEl>
                                        <p:attrNameLst>
                                          <p:attrName>style.visibility</p:attrName>
                                        </p:attrNameLst>
                                      </p:cBhvr>
                                      <p:to>
                                        <p:strVal val="visible"/>
                                      </p:to>
                                    </p:set>
                                    <p:animEffect transition="in" filter="wipe(left)">
                                      <p:cBhvr>
                                        <p:cTn id="47" dur="500"/>
                                        <p:tgtEl>
                                          <p:spTgt spid="13">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3">
                                            <p:txEl>
                                              <p:pRg st="0" end="0"/>
                                            </p:txEl>
                                          </p:spTgt>
                                        </p:tgtEl>
                                        <p:attrNameLst>
                                          <p:attrName>style.visibility</p:attrName>
                                        </p:attrNameLst>
                                      </p:cBhvr>
                                      <p:to>
                                        <p:strVal val="visible"/>
                                      </p:to>
                                    </p:set>
                                    <p:animEffect transition="in" filter="wipe(left)">
                                      <p:cBhvr>
                                        <p:cTn id="50" dur="500"/>
                                        <p:tgtEl>
                                          <p:spTgt spid="13">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5">
                                            <p:bg/>
                                          </p:spTgt>
                                        </p:tgtEl>
                                        <p:attrNameLst>
                                          <p:attrName>style.visibility</p:attrName>
                                        </p:attrNameLst>
                                      </p:cBhvr>
                                      <p:to>
                                        <p:strVal val="visible"/>
                                      </p:to>
                                    </p:set>
                                    <p:animEffect transition="in" filter="wipe(left)">
                                      <p:cBhvr>
                                        <p:cTn id="55" dur="500"/>
                                        <p:tgtEl>
                                          <p:spTgt spid="15">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
                                            <p:txEl>
                                              <p:pRg st="0" end="0"/>
                                            </p:txEl>
                                          </p:spTgt>
                                        </p:tgtEl>
                                        <p:attrNameLst>
                                          <p:attrName>style.visibility</p:attrName>
                                        </p:attrNameLst>
                                      </p:cBhvr>
                                      <p:to>
                                        <p:strVal val="visible"/>
                                      </p:to>
                                    </p:set>
                                    <p:animEffect transition="in" filter="wipe(left)">
                                      <p:cBhvr>
                                        <p:cTn id="58" dur="500"/>
                                        <p:tgtEl>
                                          <p:spTgt spid="15">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7">
                                            <p:bg/>
                                          </p:spTgt>
                                        </p:tgtEl>
                                        <p:attrNameLst>
                                          <p:attrName>style.visibility</p:attrName>
                                        </p:attrNameLst>
                                      </p:cBhvr>
                                      <p:to>
                                        <p:strVal val="visible"/>
                                      </p:to>
                                    </p:set>
                                    <p:animEffect transition="in" filter="wipe(left)">
                                      <p:cBhvr>
                                        <p:cTn id="63" dur="500"/>
                                        <p:tgtEl>
                                          <p:spTgt spid="17">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7">
                                            <p:txEl>
                                              <p:pRg st="0" end="0"/>
                                            </p:txEl>
                                          </p:spTgt>
                                        </p:tgtEl>
                                        <p:attrNameLst>
                                          <p:attrName>style.visibility</p:attrName>
                                        </p:attrNameLst>
                                      </p:cBhvr>
                                      <p:to>
                                        <p:strVal val="visible"/>
                                      </p:to>
                                    </p:set>
                                    <p:animEffect transition="in" filter="wipe(left)">
                                      <p:cBhvr>
                                        <p:cTn id="66" dur="500"/>
                                        <p:tgtEl>
                                          <p:spTgt spid="17">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9">
                                            <p:bg/>
                                          </p:spTgt>
                                        </p:tgtEl>
                                        <p:attrNameLst>
                                          <p:attrName>style.visibility</p:attrName>
                                        </p:attrNameLst>
                                      </p:cBhvr>
                                      <p:to>
                                        <p:strVal val="visible"/>
                                      </p:to>
                                    </p:set>
                                    <p:animEffect transition="in" filter="wipe(left)">
                                      <p:cBhvr>
                                        <p:cTn id="71" dur="500"/>
                                        <p:tgtEl>
                                          <p:spTgt spid="19">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9">
                                            <p:txEl>
                                              <p:pRg st="0" end="0"/>
                                            </p:txEl>
                                          </p:spTgt>
                                        </p:tgtEl>
                                        <p:attrNameLst>
                                          <p:attrName>style.visibility</p:attrName>
                                        </p:attrNameLst>
                                      </p:cBhvr>
                                      <p:to>
                                        <p:strVal val="visible"/>
                                      </p:to>
                                    </p:set>
                                    <p:animEffect transition="in" filter="wipe(left)">
                                      <p:cBhvr>
                                        <p:cTn id="74"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P spid="7" grpId="0" animBg="1" build="p"/>
      <p:bldP spid="9" grpId="0" animBg="1" build="p"/>
      <p:bldP spid="11" grpId="0" animBg="1" build="p"/>
      <p:bldP spid="13" grpId="0" animBg="1" build="p"/>
      <p:bldP spid="15" grpId="0" animBg="1" build="p"/>
      <p:bldP spid="17" grpId="0" animBg="1" build="p"/>
      <p:bldP spid="19"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c7b8e9622?pid=f14c461cc&amp;color=0,173,163&amp;vtp=1&amp;bt=1&amp;bbb=1"/>
          <p:cNvSpPr/>
          <p:nvPr/>
        </p:nvSpPr>
        <p:spPr>
          <a:xfrm>
            <a:off x="612648" y="466344"/>
            <a:ext cx="10963656" cy="487680"/>
          </a:xfrm>
          <a:prstGeom prst="rect">
            <a:avLst/>
          </a:prstGeom>
          <a:noFill/>
        </p:spPr>
        <p:txBody>
          <a:bodyPr wrap="none" lIns="0" tIns="0" rIns="0" bIns="0" rtlCol="0" anchor="t"/>
          <a:lstStyle/>
          <a:p>
            <a:pPr algn="ctr" latinLnBrk="1">
              <a:lnSpc>
                <a:spcPts val="4000"/>
              </a:lnSpc>
            </a:pPr>
            <a:r>
              <a:rPr lang="en-US" altLang="zh-CN" sz="32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文章结构与主旨</a:t>
            </a:r>
            <a:endParaRPr lang="en-US" altLang="zh-CN" sz="3200" dirty="0"/>
          </a:p>
        </p:txBody>
      </p:sp>
      <p:sp>
        <p:nvSpPr>
          <p:cNvPr id="3" name="C_5_BD#2292a53c8?pid=c7b8e9622&amp;color=0,0,0&amp;vtp=1&amp;bbb=1"/>
          <p:cNvSpPr/>
          <p:nvPr/>
        </p:nvSpPr>
        <p:spPr>
          <a:xfrm>
            <a:off x="612648" y="963549"/>
            <a:ext cx="10963656" cy="612775"/>
          </a:xfrm>
          <a:prstGeom prst="rect">
            <a:avLst/>
          </a:prstGeom>
          <a:noFill/>
        </p:spPr>
        <p:txBody>
          <a:bodyPr wrap="none" lIns="0" tIns="0" rIns="0" bIns="0" rtlCol="0" anchor="t"/>
          <a:lstStyle/>
          <a:p>
            <a:pPr algn="l" latinLnBrk="1">
              <a:lnSpc>
                <a:spcPts val="54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厘清结构</a:t>
            </a:r>
            <a:endParaRPr lang="en-US" altLang="zh-CN" sz="3000" dirty="0"/>
          </a:p>
        </p:txBody>
      </p:sp>
      <p:pic>
        <p:nvPicPr>
          <p:cNvPr id="4" name="QB_6_BD.71_1#34ff94757?pid=2292a53c8&amp;color=0,0,0&amp;tib=255,255,255&amp;vip=36#40&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12648" y="1712849"/>
            <a:ext cx="8316542" cy="43780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6_AN.72_1#34ff94757.blank?pid=2292a53c8&amp;color=0,0,0&amp;vpa=36&amp;vtp=1"/>
          <p:cNvSpPr/>
          <p:nvPr/>
        </p:nvSpPr>
        <p:spPr>
          <a:xfrm>
            <a:off x="5314024" y="1945016"/>
            <a:ext cx="646750" cy="315083"/>
          </a:xfrm>
          <a:prstGeom prst="rect">
            <a:avLst/>
          </a:prstGeom>
          <a:noFill/>
        </p:spPr>
        <p:txBody>
          <a:bodyPr wrap="none" lIns="0" tIns="0" rIns="0" bIns="0" rtlCol="0" anchor="b"/>
          <a:lstStyle/>
          <a:p>
            <a:pPr algn="ctr" latinLnBrk="1">
              <a:lnSpc>
                <a:spcPts val="2600"/>
              </a:lnSpc>
            </a:pPr>
            <a:r>
              <a:rPr lang="en-US" altLang="zh-CN" sz="21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铺垫</a:t>
            </a:r>
            <a:endParaRPr lang="en-US" altLang="zh-CN" sz="2100" dirty="0"/>
          </a:p>
        </p:txBody>
      </p:sp>
      <p:sp>
        <p:nvSpPr>
          <p:cNvPr id="6" name="QB_6_AN.73_1#34ff94757.blank?pid=2292a53c8&amp;color=0,0,0&amp;vpa=37&amp;vtp=1"/>
          <p:cNvSpPr/>
          <p:nvPr/>
        </p:nvSpPr>
        <p:spPr>
          <a:xfrm>
            <a:off x="4352191" y="2840517"/>
            <a:ext cx="1077917" cy="315083"/>
          </a:xfrm>
          <a:prstGeom prst="rect">
            <a:avLst/>
          </a:prstGeom>
          <a:noFill/>
        </p:spPr>
        <p:txBody>
          <a:bodyPr wrap="none" lIns="0" tIns="0" rIns="0" bIns="0" rtlCol="0" anchor="b"/>
          <a:lstStyle/>
          <a:p>
            <a:pPr algn="l" latinLnBrk="1">
              <a:lnSpc>
                <a:spcPts val="2600"/>
              </a:lnSpc>
            </a:pPr>
            <a:r>
              <a:rPr lang="en-US" altLang="zh-CN" sz="21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种树行家</a:t>
            </a:r>
            <a:endParaRPr lang="en-US" altLang="zh-CN" sz="2100" dirty="0"/>
          </a:p>
        </p:txBody>
      </p:sp>
      <p:sp>
        <p:nvSpPr>
          <p:cNvPr id="7" name="QB_6_AN.74_1#34ff94757.blank?pid=2292a53c8&amp;color=0,0,0&amp;vpa=38&amp;vtp=1"/>
          <p:cNvSpPr/>
          <p:nvPr/>
        </p:nvSpPr>
        <p:spPr>
          <a:xfrm>
            <a:off x="4045398" y="3935017"/>
            <a:ext cx="2050602" cy="315083"/>
          </a:xfrm>
          <a:prstGeom prst="rect">
            <a:avLst/>
          </a:prstGeom>
          <a:noFill/>
        </p:spPr>
        <p:txBody>
          <a:bodyPr wrap="square" lIns="0" tIns="0" rIns="0" bIns="0" rtlCol="0" anchor="b"/>
          <a:lstStyle/>
          <a:p>
            <a:pPr algn="l" latinLnBrk="1"/>
            <a:r>
              <a:rPr lang="en-US" altLang="zh-CN" sz="21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顺其天，致其性</a:t>
            </a:r>
            <a:endParaRPr lang="en-US" altLang="zh-CN" sz="2100" dirty="0"/>
          </a:p>
        </p:txBody>
      </p:sp>
      <p:sp>
        <p:nvSpPr>
          <p:cNvPr id="8" name="QB_6_AN.75_1#34ff94757.blank?pid=2292a53c8&amp;color=0,0,0&amp;vpa=39&amp;vtp=1"/>
          <p:cNvSpPr/>
          <p:nvPr/>
        </p:nvSpPr>
        <p:spPr>
          <a:xfrm>
            <a:off x="3954190" y="5659683"/>
            <a:ext cx="1542250" cy="315083"/>
          </a:xfrm>
          <a:prstGeom prst="rect">
            <a:avLst/>
          </a:prstGeom>
          <a:noFill/>
        </p:spPr>
        <p:txBody>
          <a:bodyPr wrap="none" lIns="0" tIns="0" rIns="0" bIns="0" rtlCol="0" anchor="b"/>
          <a:lstStyle/>
          <a:p>
            <a:pPr algn="ctr" latinLnBrk="1">
              <a:lnSpc>
                <a:spcPts val="2600"/>
              </a:lnSpc>
            </a:pPr>
            <a:r>
              <a:rPr lang="en-US" altLang="zh-CN" sz="21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顺民安民</a:t>
            </a:r>
            <a:endParaRPr lang="en-US" altLang="zh-CN" sz="2100" dirty="0"/>
          </a:p>
        </p:txBody>
      </p:sp>
      <p:sp>
        <p:nvSpPr>
          <p:cNvPr id="9" name="QB_6_AN.76_1#34ff94757.blank?pid=2292a53c8&amp;color=0,0,0&amp;vpa=40&amp;vtp=1"/>
          <p:cNvSpPr/>
          <p:nvPr/>
        </p:nvSpPr>
        <p:spPr>
          <a:xfrm>
            <a:off x="7967358" y="3835517"/>
            <a:ext cx="829167" cy="315083"/>
          </a:xfrm>
          <a:prstGeom prst="rect">
            <a:avLst/>
          </a:prstGeom>
          <a:noFill/>
        </p:spPr>
        <p:txBody>
          <a:bodyPr wrap="none" lIns="0" tIns="0" rIns="0" bIns="0" rtlCol="0" anchor="b"/>
          <a:lstStyle/>
          <a:p>
            <a:pPr algn="ctr" latinLnBrk="1">
              <a:lnSpc>
                <a:spcPts val="2600"/>
              </a:lnSpc>
            </a:pPr>
            <a:r>
              <a:rPr lang="en-US" altLang="zh-CN" sz="21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治民</a:t>
            </a:r>
            <a:endParaRPr lang="en-US" altLang="zh-CN" sz="2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7" grpId="0" animBg="1" build="p"/>
      <p:bldP spid="8" grpId="0" animBg="1" build="p"/>
      <p:bldP spid="9"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844f246ee?pid=c7b8e9622&amp;color=0,0,0&amp;vtp=1&amp;bt=1&amp;bbb=1"/>
          <p:cNvSpPr/>
          <p:nvPr/>
        </p:nvSpPr>
        <p:spPr>
          <a:xfrm>
            <a:off x="612648" y="466344"/>
            <a:ext cx="10963656"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概括主旨</a:t>
            </a:r>
            <a:endParaRPr lang="en-US" altLang="zh-CN" sz="3000" dirty="0"/>
          </a:p>
        </p:txBody>
      </p:sp>
      <p:sp>
        <p:nvSpPr>
          <p:cNvPr id="3" name="QB_6_BD.77_1#b46563e5a?pid=844f246ee&amp;color=0,0,0&amp;vtp=1&amp;bbb=1&amp;hb=1"/>
          <p:cNvSpPr/>
          <p:nvPr/>
        </p:nvSpPr>
        <p:spPr>
          <a:xfrm>
            <a:off x="612648" y="1135253"/>
            <a:ext cx="10963656"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本文针对当时官吏繁政扰民的现象</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通过对</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的记述</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说明</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顺木之天</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以致其性</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是</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养树</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的法则</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并由此推论出</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养人</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的道理</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指出做官治民不能</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好烦其令</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要顺应老百姓的生活习</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惯和</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②</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使他们</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③</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以维持社会秩序</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本文反</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映出柳宗元</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④</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的思想和改革弊政的愿望</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4" name="QB_6_AN.78_1#b46563e5a.blank?pid=844f246ee&amp;color=0,0,0&amp;vpa=41&amp;vtp=1&amp;bbb=1"/>
          <p:cNvSpPr/>
          <p:nvPr/>
        </p:nvSpPr>
        <p:spPr>
          <a:xfrm>
            <a:off x="8446167" y="1104773"/>
            <a:ext cx="2759075"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郭橐驼种树之道</a:t>
            </a:r>
            <a:endParaRPr lang="en-US" altLang="zh-CN" sz="2800" dirty="0"/>
          </a:p>
        </p:txBody>
      </p:sp>
      <p:sp>
        <p:nvSpPr>
          <p:cNvPr id="5" name="QB_6_AN.79_1#b46563e5a.blank?pid=844f246ee&amp;color=0,0,0&amp;vpa=42&amp;vtp=1&amp;bbb=1"/>
          <p:cNvSpPr/>
          <p:nvPr/>
        </p:nvSpPr>
        <p:spPr>
          <a:xfrm>
            <a:off x="1689767" y="3047873"/>
            <a:ext cx="1687513"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生产规律</a:t>
            </a:r>
            <a:endParaRPr lang="en-US" altLang="zh-CN" sz="2800" dirty="0"/>
          </a:p>
        </p:txBody>
      </p:sp>
      <p:sp>
        <p:nvSpPr>
          <p:cNvPr id="6" name="QB_6_AN.80_1#b46563e5a.blank?pid=844f246ee&amp;color=0,0,0&amp;vpa=43&amp;vtp=1&amp;bbb=1"/>
          <p:cNvSpPr/>
          <p:nvPr/>
        </p:nvSpPr>
        <p:spPr>
          <a:xfrm>
            <a:off x="5245766" y="3047873"/>
            <a:ext cx="1687513"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休养生息</a:t>
            </a:r>
            <a:endParaRPr lang="en-US" altLang="zh-CN" sz="2800" dirty="0"/>
          </a:p>
        </p:txBody>
      </p:sp>
      <p:sp>
        <p:nvSpPr>
          <p:cNvPr id="7" name="QB_6_AN.81_1#b46563e5a.blank?pid=844f246ee&amp;color=0,0,0&amp;vpa=44&amp;vtp=1&amp;bbb=1"/>
          <p:cNvSpPr/>
          <p:nvPr/>
        </p:nvSpPr>
        <p:spPr>
          <a:xfrm>
            <a:off x="2756567" y="3674618"/>
            <a:ext cx="1687513"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同情人民</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P spid="6" grpId="0" animBg="1" build="p"/>
      <p:bldP spid="7"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9c8de8606.fixed?pid=faeef29d3&amp;color=0,173,163&amp;vtp=1&amp;bbb=1"/>
          <p:cNvSpPr/>
          <p:nvPr/>
        </p:nvSpPr>
        <p:spPr>
          <a:xfrm>
            <a:off x="1618488" y="2660904"/>
            <a:ext cx="8997696" cy="722376"/>
          </a:xfrm>
          <a:prstGeom prst="rect">
            <a:avLst/>
          </a:prstGeom>
          <a:noFill/>
        </p:spPr>
        <p:txBody>
          <a:bodyPr wrap="none" lIns="0" tIns="0" rIns="0" bIns="0" rtlCol="0" anchor="ctr"/>
          <a:lstStyle/>
          <a:p>
            <a:pPr algn="ctr" latinLnBrk="1">
              <a:lnSpc>
                <a:spcPts val="5000"/>
              </a:lnSpc>
            </a:pPr>
            <a:r>
              <a:rPr lang="en-US" altLang="zh-CN" sz="40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合作探究·提能力</a:t>
            </a:r>
            <a:endParaRPr lang="en-US" altLang="zh-CN" sz="4000" dirty="0"/>
          </a:p>
        </p:txBody>
      </p:sp>
      <p:sp>
        <p:nvSpPr>
          <p:cNvPr id="3" name="C_3#9c8de8606"/>
          <p:cNvSpPr/>
          <p:nvPr/>
        </p:nvSpPr>
        <p:spPr>
          <a:xfrm>
            <a:off x="1618488" y="3419856"/>
            <a:ext cx="8961120" cy="9144"/>
          </a:xfrm>
          <a:prstGeom prst="line">
            <a:avLst/>
          </a:prstGeom>
          <a:noFill/>
          <a:ln w="28575">
            <a:solidFill>
              <a:srgbClr val="00ADA3"/>
            </a:solidFill>
            <a:prstDash val="solid"/>
          </a:ln>
        </p:spPr>
        <p:txBody>
          <a:bodyPr/>
          <a:lstStyle/>
          <a:p>
            <a:endParaRPr lang="zh-CN" altLang="en-US"/>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4_BD#fa3e8fa1d?pid=9c8de8606&amp;color=0,0,0&amp;vtp=1&amp;bt=1&amp;bbb=1&amp;hb=1"/>
          <p:cNvSpPr/>
          <p:nvPr/>
        </p:nvSpPr>
        <p:spPr>
          <a:xfrm>
            <a:off x="612648" y="468000"/>
            <a:ext cx="10963656" cy="5637721"/>
          </a:xfrm>
          <a:prstGeom prst="rect">
            <a:avLst/>
          </a:prstGeom>
          <a:noFill/>
        </p:spPr>
        <p:txBody>
          <a:bodyPr wrap="none" lIns="0" tIns="0" rIns="0" bIns="0" rtlCol="0" anchor="t"/>
          <a:lstStyle/>
          <a:p>
            <a:pPr algn="l" latinLnBrk="1">
              <a:lnSpc>
                <a:spcPts val="45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情境探究</a:t>
            </a:r>
            <a:endParaRPr lang="en-US" altLang="zh-CN" sz="2800" dirty="0"/>
          </a:p>
          <a:p>
            <a:pPr latinLnBrk="1">
              <a:lnSpc>
                <a:spcPts val="4500"/>
              </a:lnSpc>
            </a:pPr>
            <a:r>
              <a:rPr lang="en-US" altLang="zh-CN" sz="2800" b="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中国古代文人素有植树寄情的传统</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陶渊明归隐后于门前植五柳，</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45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留下</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“密密堂前柳”的悠然诗句；柳宗元被贬谪柳州时</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，于柳江畔广植</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45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树木</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，写下“柳州柳刺史，种柳柳江边”的传世佳话</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。植树不仅是绿化</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45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环境</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、创造经济价值的行为，更蕴藏着深刻的政治智慧</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。柳宗元在</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45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种树郭橐驼传》中独辟蹊径，以种树之理喻做官治民之道</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——将郭</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45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橐驼</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“顺木之天，以致其性”的养树智慧，转化为不扰民</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、安民生的治</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45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民理念</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借此完成对当政者的政治讽谏。</a:t>
            </a:r>
            <a:endParaRPr lang="en-US" altLang="zh-CN" sz="2800" dirty="0"/>
          </a:p>
          <a:p>
            <a:pPr latinLnBrk="1">
              <a:lnSpc>
                <a:spcPts val="4500"/>
              </a:lnSpc>
            </a:pPr>
            <a:r>
              <a:rPr lang="en-US" altLang="zh-CN" sz="2800" b="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今天</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，让我们共同探究这位唐代文豪如何将“养树”与“养民</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”巧妙</a:t>
            </a:r>
            <a:r>
              <a:rPr lang="zh-CN" altLang="en-US"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地</a:t>
            </a:r>
            <a:endParaRPr lang="zh-CN" altLang="en-US"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45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相融</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，成就这篇充满哲思的经典文章的。</a:t>
            </a:r>
            <a:r>
              <a:rPr lang="en-US" altLang="zh-CN" sz="100" b="0" i="0" kern="0" spc="-9990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#1.2</a:t>
            </a:r>
            <a:endParaRPr lang="en-US" altLang="zh-CN" sz="2800" dirty="0"/>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d7dce84d8?pid=9c8de8606&amp;color=0,173,163&amp;vtp=1&amp;bt=1&amp;bbb=1"/>
          <p:cNvSpPr/>
          <p:nvPr/>
        </p:nvSpPr>
        <p:spPr>
          <a:xfrm>
            <a:off x="612648" y="466344"/>
            <a:ext cx="10963656" cy="538988"/>
          </a:xfrm>
          <a:prstGeom prst="rect">
            <a:avLst/>
          </a:prstGeom>
          <a:noFill/>
        </p:spPr>
        <p:txBody>
          <a:bodyPr wrap="none" lIns="0" tIns="0" rIns="0" bIns="0" rtlCol="0" anchor="t"/>
          <a:lstStyle/>
          <a:p>
            <a:pPr algn="l" latinLnBrk="1">
              <a:lnSpc>
                <a:spcPts val="4600"/>
              </a:lnSpc>
            </a:pPr>
            <a:r>
              <a:rPr lang="en-US" altLang="zh-CN" sz="30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任务一</a:t>
            </a:r>
            <a:r>
              <a:rPr lang="en-US" altLang="zh-CN" sz="3000" b="1" i="0" dirty="0">
                <a:solidFill>
                  <a:srgbClr val="00ADA3"/>
                </a:solidFill>
                <a:latin typeface="宋体" panose="02010600030101010101" pitchFamily="2" charset="-122"/>
                <a:ea typeface="宋体" panose="02010600030101010101" pitchFamily="2" charset="-122"/>
                <a:cs typeface="宋体" panose="02010600030101010101" pitchFamily="34" charset="-120"/>
              </a:rPr>
              <a:t> </a:t>
            </a:r>
            <a:r>
              <a:rPr lang="en-US" altLang="zh-CN" sz="30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感知文章内容</a:t>
            </a:r>
            <a:endParaRPr lang="en-US" altLang="zh-CN" sz="3000" dirty="0"/>
          </a:p>
        </p:txBody>
      </p:sp>
      <p:sp>
        <p:nvSpPr>
          <p:cNvPr id="3" name="QB_5_BD.82_1#c038be888?pid=d7dce84d8&amp;color=0,0,0&amp;vtp=1&amp;bbb=1&amp;hb=1"/>
          <p:cNvSpPr/>
          <p:nvPr/>
        </p:nvSpPr>
        <p:spPr>
          <a:xfrm>
            <a:off x="612648" y="1073658"/>
            <a:ext cx="10963656" cy="1045782"/>
          </a:xfrm>
          <a:prstGeom prst="rect">
            <a:avLst/>
          </a:prstGeom>
          <a:noFill/>
        </p:spPr>
        <p:txBody>
          <a:bodyPr wrap="none" lIns="0" tIns="0" rIns="0" bIns="0" rtlCol="0" anchor="t"/>
          <a:lstStyle/>
          <a:p>
            <a:pPr algn="l" latinLnBrk="1">
              <a:lnSpc>
                <a:spcPts val="44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阅读文章，分析郭橐驼和他植者种树的方法</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、种树后的态度和结果各</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42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有什么不同</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，完成</a:t>
            </a:r>
            <a:r>
              <a:rPr lang="zh-CN" altLang="en-US"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下面</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表格。（用原文中的句子回答）（6</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graphicFrame>
        <p:nvGraphicFramePr>
          <p:cNvPr id="25" name="QB_5_BD.82_2#c038be888?colgroup=4,12,12&amp;pid=d7dce84d8&amp;color=0,0,0&amp;vtp=1&amp;bbb=1&amp;hb=1"/>
          <p:cNvGraphicFramePr>
            <a:graphicFrameLocks noGrp="1"/>
          </p:cNvGraphicFramePr>
          <p:nvPr/>
        </p:nvGraphicFramePr>
        <p:xfrm>
          <a:off x="612648" y="2253742"/>
          <a:ext cx="10945368" cy="3927858"/>
        </p:xfrm>
        <a:graphic>
          <a:graphicData uri="http://schemas.openxmlformats.org/drawingml/2006/table">
            <a:tbl>
              <a:tblPr/>
              <a:tblGrid>
                <a:gridCol w="1783080"/>
                <a:gridCol w="4535424"/>
                <a:gridCol w="4626864"/>
              </a:tblGrid>
              <a:tr h="564198">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不同点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郭橐驼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他植者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②</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态度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③</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④</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⑤</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⑥</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5" name="QB_5_AN.83_1#c038be888.blank?pid=d7dce84d8&amp;color=0,0,0&amp;vpa=45&amp;vtp=1&amp;bbb=1&amp;hb=1"/>
          <p:cNvSpPr/>
          <p:nvPr/>
        </p:nvSpPr>
        <p:spPr>
          <a:xfrm>
            <a:off x="2467728" y="2821623"/>
            <a:ext cx="4408424" cy="1045782"/>
          </a:xfrm>
          <a:prstGeom prst="rect">
            <a:avLst/>
          </a:prstGeom>
          <a:noFill/>
        </p:spPr>
        <p:txBody>
          <a:bodyPr wrap="square" lIns="0" tIns="0" rIns="0" bIns="0" rtlCol="0" anchor="t"/>
          <a:lstStyle/>
          <a:p>
            <a:pPr latinLnBrk="1">
              <a:lnSpc>
                <a:spcPts val="4400"/>
              </a:lnSpc>
            </a:pPr>
            <a:r>
              <a:rPr lang="en-US" altLang="zh-CN" sz="2800" b="1" i="0">
                <a:solidFill>
                  <a:srgbClr val="FF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其本欲舒</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其培欲平，</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2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其土欲故</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，其筑欲密。</a:t>
            </a:r>
            <a:endParaRPr lang="en-US" altLang="zh-CN" sz="2800" dirty="0"/>
          </a:p>
        </p:txBody>
      </p:sp>
      <p:sp>
        <p:nvSpPr>
          <p:cNvPr id="6" name="QB_5_AN.84_1#c038be888.blank?pid=d7dce84d8&amp;color=0,0,0&amp;vpa=46&amp;vtp=1&amp;bbb=1&amp;hb=1"/>
          <p:cNvSpPr/>
          <p:nvPr/>
        </p:nvSpPr>
        <p:spPr>
          <a:xfrm>
            <a:off x="7003152" y="2821623"/>
            <a:ext cx="4499864" cy="1045782"/>
          </a:xfrm>
          <a:prstGeom prst="rect">
            <a:avLst/>
          </a:prstGeom>
          <a:noFill/>
        </p:spPr>
        <p:txBody>
          <a:bodyPr wrap="square" lIns="0" tIns="0" rIns="0" bIns="0" rtlCol="0" anchor="t"/>
          <a:lstStyle/>
          <a:p>
            <a:pPr latinLnBrk="1">
              <a:lnSpc>
                <a:spcPts val="4400"/>
              </a:lnSpc>
            </a:pPr>
            <a:r>
              <a:rPr lang="en-US" altLang="zh-CN" sz="2800" b="1" i="0">
                <a:solidFill>
                  <a:srgbClr val="FF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根拳而土易</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其培之也，</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2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若不过焉则不及</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800" dirty="0"/>
          </a:p>
        </p:txBody>
      </p:sp>
      <p:sp>
        <p:nvSpPr>
          <p:cNvPr id="7" name="QB_5_AN.85_1#c038be888.blank?pid=d7dce84d8&amp;color=0,0,0&amp;vpa=47&amp;vtp=1&amp;bbb=1"/>
          <p:cNvSpPr/>
          <p:nvPr/>
        </p:nvSpPr>
        <p:spPr>
          <a:xfrm>
            <a:off x="2516147" y="4481577"/>
            <a:ext cx="3830638" cy="486982"/>
          </a:xfrm>
          <a:prstGeom prst="rect">
            <a:avLst/>
          </a:prstGeom>
          <a:noFill/>
        </p:spPr>
        <p:txBody>
          <a:bodyPr wrap="none" lIns="0" tIns="0" rIns="0" bIns="0" rtlCol="0" anchor="t"/>
          <a:lstStyle/>
          <a:p>
            <a:pPr algn="ctr" latinLnBrk="1">
              <a:lnSpc>
                <a:spcPts val="42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勿动勿虑，去不复顾。</a:t>
            </a:r>
            <a:endParaRPr lang="en-US" altLang="zh-CN" sz="2800" dirty="0"/>
          </a:p>
        </p:txBody>
      </p:sp>
      <p:sp>
        <p:nvSpPr>
          <p:cNvPr id="8" name="QB_5_AN.86_1#c038be888.blank?pid=d7dce84d8&amp;color=0,0,0&amp;vpa=48&amp;vtp=1&amp;bbb=1"/>
          <p:cNvSpPr/>
          <p:nvPr/>
        </p:nvSpPr>
        <p:spPr>
          <a:xfrm>
            <a:off x="7546871" y="4210178"/>
            <a:ext cx="3830638" cy="486982"/>
          </a:xfrm>
          <a:prstGeom prst="rect">
            <a:avLst/>
          </a:prstGeom>
          <a:noFill/>
        </p:spPr>
        <p:txBody>
          <a:bodyPr wrap="none" lIns="0" tIns="0" rIns="0" bIns="0" rtlCol="0" anchor="t"/>
          <a:lstStyle/>
          <a:p>
            <a:pPr algn="ctr" latinLnBrk="1">
              <a:lnSpc>
                <a:spcPts val="42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爱之太恩，忧之太勤。</a:t>
            </a:r>
            <a:endParaRPr lang="en-US" altLang="zh-CN" sz="2800" dirty="0"/>
          </a:p>
        </p:txBody>
      </p:sp>
      <p:sp>
        <p:nvSpPr>
          <p:cNvPr id="9" name="QB_5_AN.87_1#c038be888.blank?pid=d7dce84d8&amp;color=0,0,0&amp;vpa=49&amp;vtp=1&amp;bbb=1"/>
          <p:cNvSpPr/>
          <p:nvPr/>
        </p:nvSpPr>
        <p:spPr>
          <a:xfrm>
            <a:off x="2516147" y="5602797"/>
            <a:ext cx="3830638" cy="486982"/>
          </a:xfrm>
          <a:prstGeom prst="rect">
            <a:avLst/>
          </a:prstGeom>
          <a:noFill/>
        </p:spPr>
        <p:txBody>
          <a:bodyPr wrap="none" lIns="0" tIns="0" rIns="0" bIns="0" rtlCol="0" anchor="t"/>
          <a:lstStyle/>
          <a:p>
            <a:pPr algn="ctr" latinLnBrk="1">
              <a:lnSpc>
                <a:spcPts val="42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其天者全而其性得矣。</a:t>
            </a:r>
            <a:endParaRPr lang="en-US" altLang="zh-CN" sz="2800" dirty="0"/>
          </a:p>
        </p:txBody>
      </p:sp>
      <p:sp>
        <p:nvSpPr>
          <p:cNvPr id="10" name="QB_5_AN.88_1#c038be888.blank?pid=d7dce84d8&amp;color=0,0,0&amp;vpa=50&amp;vtp=1&amp;bbb=1&amp;hb=1"/>
          <p:cNvSpPr/>
          <p:nvPr/>
        </p:nvSpPr>
        <p:spPr>
          <a:xfrm>
            <a:off x="7003152" y="5064063"/>
            <a:ext cx="4499864" cy="1057720"/>
          </a:xfrm>
          <a:prstGeom prst="rect">
            <a:avLst/>
          </a:prstGeom>
          <a:noFill/>
        </p:spPr>
        <p:txBody>
          <a:bodyPr wrap="square" lIns="0" tIns="0" rIns="0" bIns="0" rtlCol="0" anchor="t"/>
          <a:lstStyle/>
          <a:p>
            <a:pPr latinLnBrk="1">
              <a:lnSpc>
                <a:spcPct val="130000"/>
              </a:lnSpc>
            </a:pPr>
            <a:r>
              <a:rPr lang="en-US" altLang="zh-CN" sz="2800" b="1" i="0">
                <a:solidFill>
                  <a:srgbClr val="FF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木之性日以离矣。（</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每处1分）</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left)">
                                      <p:cBhvr>
                                        <p:cTn id="13" dur="500"/>
                                        <p:tgtEl>
                                          <p:spTgt spid="5">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wipe(left)">
                                      <p:cBhvr>
                                        <p:cTn id="18" dur="500"/>
                                        <p:tgtEl>
                                          <p:spTgt spid="6">
                                            <p:bg/>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wipe(left)">
                                      <p:cBhvr>
                                        <p:cTn id="21" dur="500"/>
                                        <p:tgtEl>
                                          <p:spTgt spid="6">
                                            <p:txEl>
                                              <p:pRg st="0" end="0"/>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6">
                                            <p:txEl>
                                              <p:pRg st="1" end="1"/>
                                            </p:txEl>
                                          </p:spTgt>
                                        </p:tgtEl>
                                        <p:attrNameLst>
                                          <p:attrName>style.visibility</p:attrName>
                                        </p:attrNameLst>
                                      </p:cBhvr>
                                      <p:to>
                                        <p:strVal val="visible"/>
                                      </p:to>
                                    </p:set>
                                    <p:animEffect transition="in" filter="wipe(left)">
                                      <p:cBhvr>
                                        <p:cTn id="24" dur="500"/>
                                        <p:tgtEl>
                                          <p:spTgt spid="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bg/>
                                          </p:spTgt>
                                        </p:tgtEl>
                                        <p:attrNameLst>
                                          <p:attrName>style.visibility</p:attrName>
                                        </p:attrNameLst>
                                      </p:cBhvr>
                                      <p:to>
                                        <p:strVal val="visible"/>
                                      </p:to>
                                    </p:set>
                                    <p:animEffect transition="in" filter="wipe(left)">
                                      <p:cBhvr>
                                        <p:cTn id="29" dur="500"/>
                                        <p:tgtEl>
                                          <p:spTgt spid="7">
                                            <p:bg/>
                                          </p:spTgt>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wipe(left)">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Effect transition="in" filter="wipe(left)">
                                      <p:cBhvr>
                                        <p:cTn id="37" dur="500"/>
                                        <p:tgtEl>
                                          <p:spTgt spid="8">
                                            <p:bg/>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
                                            <p:txEl>
                                              <p:pRg st="0" end="0"/>
                                            </p:txEl>
                                          </p:spTgt>
                                        </p:tgtEl>
                                        <p:attrNameLst>
                                          <p:attrName>style.visibility</p:attrName>
                                        </p:attrNameLst>
                                      </p:cBhvr>
                                      <p:to>
                                        <p:strVal val="visible"/>
                                      </p:to>
                                    </p:set>
                                    <p:animEffect transition="in" filter="wipe(left)">
                                      <p:cBhvr>
                                        <p:cTn id="40" dur="500"/>
                                        <p:tgtEl>
                                          <p:spTgt spid="8">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9">
                                            <p:bg/>
                                          </p:spTgt>
                                        </p:tgtEl>
                                        <p:attrNameLst>
                                          <p:attrName>style.visibility</p:attrName>
                                        </p:attrNameLst>
                                      </p:cBhvr>
                                      <p:to>
                                        <p:strVal val="visible"/>
                                      </p:to>
                                    </p:set>
                                    <p:animEffect transition="in" filter="wipe(left)">
                                      <p:cBhvr>
                                        <p:cTn id="45" dur="500"/>
                                        <p:tgtEl>
                                          <p:spTgt spid="9">
                                            <p:bg/>
                                          </p:spTgt>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xEl>
                                              <p:pRg st="0" end="0"/>
                                            </p:txEl>
                                          </p:spTgt>
                                        </p:tgtEl>
                                        <p:attrNameLst>
                                          <p:attrName>style.visibility</p:attrName>
                                        </p:attrNameLst>
                                      </p:cBhvr>
                                      <p:to>
                                        <p:strVal val="visible"/>
                                      </p:to>
                                    </p:set>
                                    <p:animEffect transition="in" filter="wipe(left)">
                                      <p:cBhvr>
                                        <p:cTn id="48" dur="500"/>
                                        <p:tgtEl>
                                          <p:spTgt spid="9">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0">
                                            <p:bg/>
                                          </p:spTgt>
                                        </p:tgtEl>
                                        <p:attrNameLst>
                                          <p:attrName>style.visibility</p:attrName>
                                        </p:attrNameLst>
                                      </p:cBhvr>
                                      <p:to>
                                        <p:strVal val="visible"/>
                                      </p:to>
                                    </p:set>
                                    <p:animEffect transition="in" filter="wipe(left)">
                                      <p:cBhvr>
                                        <p:cTn id="53" dur="500"/>
                                        <p:tgtEl>
                                          <p:spTgt spid="10">
                                            <p:bg/>
                                          </p:spTgt>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
                                            <p:txEl>
                                              <p:pRg st="0" end="0"/>
                                            </p:txEl>
                                          </p:spTgt>
                                        </p:tgtEl>
                                        <p:attrNameLst>
                                          <p:attrName>style.visibility</p:attrName>
                                        </p:attrNameLst>
                                      </p:cBhvr>
                                      <p:to>
                                        <p:strVal val="visible"/>
                                      </p:to>
                                    </p:set>
                                    <p:animEffect transition="in" filter="wipe(left)">
                                      <p:cBhvr>
                                        <p:cTn id="56"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7" grpId="0" animBg="1" build="p"/>
      <p:bldP spid="8" grpId="0" animBg="1" build="p"/>
      <p:bldP spid="9" grpId="0" animBg="1" build="p"/>
      <p:bldP spid="10"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89_1#03860babb?pid=d7dce84d8&amp;color=0,0,0&amp;vtp=1&amp;bt=1&amp;bbb=1&amp;hb=1"/>
          <p:cNvSpPr/>
          <p:nvPr/>
        </p:nvSpPr>
        <p:spPr>
          <a:xfrm>
            <a:off x="612648" y="468000"/>
            <a:ext cx="10963656" cy="1201357"/>
          </a:xfrm>
          <a:prstGeom prst="rect">
            <a:avLst/>
          </a:prstGeom>
          <a:noFill/>
        </p:spPr>
        <p:txBody>
          <a:bodyPr wrap="none" lIns="0" tIns="0" rIns="0" bIns="0" rtlCol="0" anchor="t"/>
          <a:lstStyle/>
          <a:p>
            <a:pPr algn="l" latinLnBrk="1">
              <a:lnSpc>
                <a:spcPts val="51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文章最后说“吾问养树，得养人术”，种树和为官有何相似之处</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？请结</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49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合文章内容</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，完成下面的表格。（6</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graphicFrame>
        <p:nvGraphicFramePr>
          <p:cNvPr id="26" name="QB_5_BD.89_2#03860babb?colgroup=4,11,13&amp;pid=d7dce84d8&amp;color=0,0,0&amp;vtp=1&amp;bbb=1&amp;hb=1"/>
          <p:cNvGraphicFramePr>
            <a:graphicFrameLocks noGrp="1"/>
          </p:cNvGraphicFramePr>
          <p:nvPr/>
        </p:nvGraphicFramePr>
        <p:xfrm>
          <a:off x="612648" y="1798325"/>
          <a:ext cx="10936224" cy="3908997"/>
        </p:xfrm>
        <a:graphic>
          <a:graphicData uri="http://schemas.openxmlformats.org/drawingml/2006/table">
            <a:tbl>
              <a:tblPr/>
              <a:tblGrid>
                <a:gridCol w="1655064"/>
                <a:gridCol w="4334256"/>
                <a:gridCol w="4946904"/>
              </a:tblGrid>
              <a:tr h="564198">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比较点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他植者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长人者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4479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行为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“根拳而土易”“</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其培之也</a:t>
                      </a:r>
                      <a:r>
                        <a:rPr lang="en-US" altLang="zh-CN" sz="2800" b="0" i="0" spc="-10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spc="-10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若不过焉则不及”“爱之太</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恩</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,忧之太勤</a:t>
                      </a:r>
                      <a:r>
                        <a:rPr lang="en-US" altLang="zh-CN" sz="2800" b="0" i="0" spc="-10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旦视而暮抚,</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已去而复顾</a:t>
                      </a:r>
                      <a:r>
                        <a:rPr lang="en-US" altLang="zh-CN" sz="2800" b="0" i="0" spc="-10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甚者</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,爪其肤</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以验其生枯,摇其本以观其</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疏密</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“好烦其令”“</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旦暮吏来而呼曰:</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官命促尔耕,勖尔植,督尔获</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,早</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缫而绪</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,早织而缕,字而幼孩</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,遂</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而鸡豚</a:t>
                      </a:r>
                      <a:r>
                        <a:rPr lang="en-US" altLang="zh-CN" sz="2800" b="0" i="0" spc="-10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’鸣鼓而聚之</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,击木而</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召之</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QB_5_BD.89_3#03860babb?colgroup=4,11,13&amp;pid=d7dce84d8&amp;color=0,0,0&amp;vtp=1&amp;bt=1&amp;bbb=1&amp;hb=1"/>
          <p:cNvGraphicFramePr>
            <a:graphicFrameLocks noGrp="1"/>
          </p:cNvGraphicFramePr>
          <p:nvPr/>
        </p:nvGraphicFramePr>
        <p:xfrm>
          <a:off x="612648" y="466344"/>
          <a:ext cx="10936224" cy="2828292"/>
        </p:xfrm>
        <a:graphic>
          <a:graphicData uri="http://schemas.openxmlformats.org/drawingml/2006/table">
            <a:tbl>
              <a:tblPr/>
              <a:tblGrid>
                <a:gridCol w="1655064"/>
                <a:gridCol w="4334256"/>
                <a:gridCol w="4946904"/>
              </a:tblGrid>
              <a:tr h="564198">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比较点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他植者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长人者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43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木之性日以离矣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43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相似之处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②</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③</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使民休养生息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3" name="QB_5_AN.90_1#03860babb.blank?pid=d7dce84d8&amp;color=0,0,0&amp;vpa=51&amp;vtp=1&amp;bbb=1"/>
          <p:cNvSpPr/>
          <p:nvPr/>
        </p:nvSpPr>
        <p:spPr>
          <a:xfrm>
            <a:off x="7217686" y="1026669"/>
            <a:ext cx="1330325" cy="486982"/>
          </a:xfrm>
          <a:prstGeom prst="rect">
            <a:avLst/>
          </a:prstGeom>
          <a:noFill/>
        </p:spPr>
        <p:txBody>
          <a:bodyPr wrap="none" lIns="0" tIns="0" rIns="0" bIns="0" rtlCol="0" anchor="t"/>
          <a:lstStyle/>
          <a:p>
            <a:pPr algn="ctr" latinLnBrk="1">
              <a:lnSpc>
                <a:spcPts val="42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病且怠</a:t>
            </a:r>
            <a:endParaRPr lang="en-US" altLang="zh-CN" sz="2800" dirty="0"/>
          </a:p>
        </p:txBody>
      </p:sp>
      <p:sp>
        <p:nvSpPr>
          <p:cNvPr id="4" name="QB_5_AN.91_1#03860babb.blank?pid=d7dce84d8&amp;color=0,0,0&amp;vpa=52&amp;vtp=1&amp;bbb=1"/>
          <p:cNvSpPr/>
          <p:nvPr/>
        </p:nvSpPr>
        <p:spPr>
          <a:xfrm>
            <a:off x="2908831" y="1598106"/>
            <a:ext cx="6270625" cy="486982"/>
          </a:xfrm>
          <a:prstGeom prst="rect">
            <a:avLst/>
          </a:prstGeom>
          <a:noFill/>
        </p:spPr>
        <p:txBody>
          <a:bodyPr wrap="none" lIns="0" tIns="0" rIns="0" bIns="0" rtlCol="0" anchor="t"/>
          <a:lstStyle/>
          <a:p>
            <a:pPr algn="ctr" latinLnBrk="1">
              <a:lnSpc>
                <a:spcPts val="42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虽曰爱之,其实害之;虽曰忧之,其实仇之</a:t>
            </a:r>
            <a:endParaRPr lang="en-US" altLang="zh-CN" sz="2800" dirty="0"/>
          </a:p>
        </p:txBody>
      </p:sp>
      <p:sp>
        <p:nvSpPr>
          <p:cNvPr id="5" name="QB_5_AN.92_1#03860babb.blank?pid=d7dce84d8&amp;color=0,0,0&amp;vpa=53&amp;vtp=1&amp;bbb=1&amp;hb=1"/>
          <p:cNvSpPr/>
          <p:nvPr/>
        </p:nvSpPr>
        <p:spPr>
          <a:xfrm>
            <a:off x="2339712" y="2177099"/>
            <a:ext cx="4207256" cy="1045782"/>
          </a:xfrm>
          <a:prstGeom prst="rect">
            <a:avLst/>
          </a:prstGeom>
          <a:noFill/>
        </p:spPr>
        <p:txBody>
          <a:bodyPr wrap="square" lIns="0" tIns="0" rIns="0" bIns="0" rtlCol="0" anchor="t"/>
          <a:lstStyle/>
          <a:p>
            <a:pPr latinLnBrk="1">
              <a:lnSpc>
                <a:spcPts val="4400"/>
              </a:lnSpc>
            </a:pPr>
            <a:r>
              <a:rPr lang="en-US" altLang="zh-CN" sz="2800" b="1" i="0">
                <a:solidFill>
                  <a:srgbClr val="FF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顺木之天，以致其性</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2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每处2分）</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wipe(left)">
                                      <p:cBhvr>
                                        <p:cTn id="2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35b98ebda?pid=9c8de8606&amp;color=0,173,163&amp;vtp=1&amp;bt=1&amp;bbb=1"/>
          <p:cNvSpPr/>
          <p:nvPr/>
        </p:nvSpPr>
        <p:spPr>
          <a:xfrm>
            <a:off x="612648" y="466344"/>
            <a:ext cx="10963656" cy="1041400"/>
          </a:xfrm>
          <a:prstGeom prst="rect">
            <a:avLst/>
          </a:prstGeom>
          <a:noFill/>
        </p:spPr>
        <p:txBody>
          <a:bodyPr wrap="none" lIns="0" tIns="0" rIns="0" bIns="0" rtlCol="0" anchor="t"/>
          <a:lstStyle/>
          <a:p>
            <a:pPr algn="l" latinLnBrk="1">
              <a:lnSpc>
                <a:spcPts val="5200"/>
              </a:lnSpc>
            </a:pPr>
            <a:r>
              <a:rPr lang="en-US" altLang="zh-CN" sz="30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任务二</a:t>
            </a:r>
            <a:r>
              <a:rPr lang="en-US" altLang="zh-CN" sz="3000" b="1" i="0" dirty="0">
                <a:solidFill>
                  <a:srgbClr val="00ADA3"/>
                </a:solidFill>
                <a:latin typeface="宋体" panose="02010600030101010101" pitchFamily="2" charset="-122"/>
                <a:ea typeface="宋体" panose="02010600030101010101" pitchFamily="2" charset="-122"/>
                <a:cs typeface="宋体" panose="02010600030101010101" pitchFamily="34" charset="-120"/>
              </a:rPr>
              <a:t> </a:t>
            </a:r>
            <a:r>
              <a:rPr lang="en-US" altLang="zh-CN" sz="30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分析人物形象</a:t>
            </a:r>
            <a:endParaRPr lang="en-US" altLang="zh-CN" sz="3000" dirty="0"/>
          </a:p>
        </p:txBody>
      </p:sp>
      <p:sp>
        <p:nvSpPr>
          <p:cNvPr id="3" name="QB_5_BD.93_1#f9ec78ff6?pid=35b98ebda&amp;color=0,0,0&amp;vtp=1&amp;bbb=1&amp;hb=1"/>
          <p:cNvSpPr/>
          <p:nvPr/>
        </p:nvSpPr>
        <p:spPr>
          <a:xfrm>
            <a:off x="612648" y="1125728"/>
            <a:ext cx="10963656" cy="1201357"/>
          </a:xfrm>
          <a:prstGeom prst="rect">
            <a:avLst/>
          </a:prstGeom>
          <a:noFill/>
        </p:spPr>
        <p:txBody>
          <a:bodyPr wrap="none" lIns="0" tIns="0" rIns="0" bIns="0" rtlCol="0" anchor="t"/>
          <a:lstStyle/>
          <a:p>
            <a:pPr algn="l" latinLnBrk="1">
              <a:lnSpc>
                <a:spcPts val="51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这篇带有寓言性质的人物传记从多个角度塑造了郭橐驼这一人物形象，</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49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请根据自己的理解</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，完成表格。（3</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graphicFrame>
        <p:nvGraphicFramePr>
          <p:cNvPr id="28" name="QB_5_BD.93_2#f9ec78ff6?colgroup=3,15,10&amp;pid=35b98ebda&amp;color=0,0,0&amp;vtp=1&amp;bbb=1&amp;hb=1"/>
          <p:cNvGraphicFramePr>
            <a:graphicFrameLocks noGrp="1"/>
          </p:cNvGraphicFramePr>
          <p:nvPr/>
        </p:nvGraphicFramePr>
        <p:xfrm>
          <a:off x="612648" y="2464435"/>
          <a:ext cx="10936224" cy="3387345"/>
        </p:xfrm>
        <a:graphic>
          <a:graphicData uri="http://schemas.openxmlformats.org/drawingml/2006/table">
            <a:tbl>
              <a:tblPr/>
              <a:tblGrid>
                <a:gridCol w="1298448"/>
                <a:gridCol w="5806440"/>
                <a:gridCol w="3831336"/>
              </a:tblGrid>
              <a:tr h="564198">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角度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文中语句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人物特征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2585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名字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“不知始何名”“因舍其名</a:t>
                      </a:r>
                      <a:r>
                        <a:rPr lang="en-US" altLang="zh-CN" sz="2800" b="0" i="0" spc="-10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亦自谓</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‘橐</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驼</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43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体貌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“病偻</a:t>
                      </a:r>
                      <a:r>
                        <a:rPr lang="en-US" altLang="zh-CN" sz="2800" b="0" i="0" spc="-10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隆然伏行</a:t>
                      </a:r>
                      <a:r>
                        <a:rPr lang="en-US" altLang="zh-CN" sz="2800" b="0" i="0" spc="-10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有类橐驼者”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②</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2585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技艺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“视驼所种树</a:t>
                      </a:r>
                      <a:r>
                        <a:rPr lang="en-US" altLang="zh-CN" sz="2800" b="0" i="0" spc="-10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或移徙</a:t>
                      </a:r>
                      <a:r>
                        <a:rPr lang="en-US" altLang="zh-CN" sz="2800" b="0" i="0" spc="-10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无不活</a:t>
                      </a:r>
                      <a:r>
                        <a:rPr lang="en-US" altLang="zh-CN" sz="2800" b="0" i="0" spc="-10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且</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硕茂</a:t>
                      </a:r>
                      <a:r>
                        <a:rPr lang="en-US" altLang="zh-CN" sz="2800" b="0" i="0" spc="-10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早实以蕃”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③</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5" name="QB_5_AN.94_1#f9ec78ff6.blank?pid=35b98ebda&amp;color=0,0,0&amp;vpa=54&amp;vtp=1&amp;bbb=1"/>
          <p:cNvSpPr/>
          <p:nvPr/>
        </p:nvSpPr>
        <p:spPr>
          <a:xfrm>
            <a:off x="8333255" y="3301968"/>
            <a:ext cx="2044700" cy="486982"/>
          </a:xfrm>
          <a:prstGeom prst="rect">
            <a:avLst/>
          </a:prstGeom>
          <a:noFill/>
        </p:spPr>
        <p:txBody>
          <a:bodyPr wrap="none" lIns="0" tIns="0" rIns="0" bIns="0" rtlCol="0" anchor="t"/>
          <a:lstStyle/>
          <a:p>
            <a:pPr algn="ctr" latinLnBrk="1">
              <a:lnSpc>
                <a:spcPts val="42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平凡、豁达</a:t>
            </a:r>
            <a:endParaRPr lang="en-US" altLang="zh-CN" sz="2800" dirty="0"/>
          </a:p>
        </p:txBody>
      </p:sp>
      <p:sp>
        <p:nvSpPr>
          <p:cNvPr id="6" name="QB_5_AN.95_1#f9ec78ff6.blank?pid=35b98ebda&amp;color=0,0,0&amp;vpa=55&amp;vtp=1&amp;bbb=1"/>
          <p:cNvSpPr/>
          <p:nvPr/>
        </p:nvSpPr>
        <p:spPr>
          <a:xfrm>
            <a:off x="8333255" y="4150614"/>
            <a:ext cx="1687513" cy="486982"/>
          </a:xfrm>
          <a:prstGeom prst="rect">
            <a:avLst/>
          </a:prstGeom>
          <a:noFill/>
        </p:spPr>
        <p:txBody>
          <a:bodyPr wrap="none" lIns="0" tIns="0" rIns="0" bIns="0" rtlCol="0" anchor="t"/>
          <a:lstStyle/>
          <a:p>
            <a:pPr algn="ctr" latinLnBrk="1">
              <a:lnSpc>
                <a:spcPts val="42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身体病残</a:t>
            </a:r>
            <a:endParaRPr lang="en-US" altLang="zh-CN" sz="2800" dirty="0"/>
          </a:p>
        </p:txBody>
      </p:sp>
      <p:sp>
        <p:nvSpPr>
          <p:cNvPr id="7" name="QB_5_AN.96_1#f9ec78ff6.blank?pid=35b98ebda&amp;color=0,0,0&amp;vpa=56&amp;vtp=1&amp;bbb=1&amp;hb=1"/>
          <p:cNvSpPr/>
          <p:nvPr/>
        </p:nvSpPr>
        <p:spPr>
          <a:xfrm>
            <a:off x="7789536" y="4731927"/>
            <a:ext cx="3704336" cy="1045782"/>
          </a:xfrm>
          <a:prstGeom prst="rect">
            <a:avLst/>
          </a:prstGeom>
          <a:noFill/>
        </p:spPr>
        <p:txBody>
          <a:bodyPr wrap="square" lIns="0" tIns="0" rIns="0" bIns="0" rtlCol="0" anchor="t"/>
          <a:lstStyle/>
          <a:p>
            <a:pPr latinLnBrk="1">
              <a:lnSpc>
                <a:spcPts val="4400"/>
              </a:lnSpc>
            </a:pPr>
            <a:r>
              <a:rPr lang="en-US" altLang="zh-CN" sz="2800" b="1" i="0">
                <a:solidFill>
                  <a:srgbClr val="FF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种树经验丰富、技</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2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艺高超</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（每处1分）</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
                                            <p:txEl>
                                              <p:pRg st="1" end="1"/>
                                            </p:txEl>
                                          </p:spTgt>
                                        </p:tgtEl>
                                        <p:attrNameLst>
                                          <p:attrName>style.visibility</p:attrName>
                                        </p:attrNameLst>
                                      </p:cBhvr>
                                      <p:to>
                                        <p:strVal val="visible"/>
                                      </p:to>
                                    </p:set>
                                    <p:animEffect transition="in" filter="wipe(left)">
                                      <p:cBhvr>
                                        <p:cTn id="29"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7"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1e8fb8d52?pid=9c8de8606&amp;color=0,173,163&amp;vtp=1&amp;bt=1&amp;bbb=1"/>
          <p:cNvSpPr/>
          <p:nvPr/>
        </p:nvSpPr>
        <p:spPr>
          <a:xfrm>
            <a:off x="612648" y="466344"/>
            <a:ext cx="10963656" cy="1041400"/>
          </a:xfrm>
          <a:prstGeom prst="rect">
            <a:avLst/>
          </a:prstGeom>
          <a:noFill/>
        </p:spPr>
        <p:txBody>
          <a:bodyPr wrap="none" lIns="0" tIns="0" rIns="0" bIns="0" rtlCol="0" anchor="t"/>
          <a:lstStyle/>
          <a:p>
            <a:pPr algn="l" latinLnBrk="1">
              <a:lnSpc>
                <a:spcPts val="5200"/>
              </a:lnSpc>
            </a:pPr>
            <a:r>
              <a:rPr lang="en-US" altLang="zh-CN" sz="30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任务三</a:t>
            </a:r>
            <a:r>
              <a:rPr lang="en-US" altLang="zh-CN" sz="3000" b="1" i="0" dirty="0">
                <a:solidFill>
                  <a:srgbClr val="00ADA3"/>
                </a:solidFill>
                <a:latin typeface="宋体" panose="02010600030101010101" pitchFamily="2" charset="-122"/>
                <a:ea typeface="宋体" panose="02010600030101010101" pitchFamily="2" charset="-122"/>
                <a:cs typeface="宋体" panose="02010600030101010101" pitchFamily="34" charset="-120"/>
              </a:rPr>
              <a:t> </a:t>
            </a:r>
            <a:r>
              <a:rPr lang="en-US" altLang="zh-CN" sz="30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赏析表达技巧</a:t>
            </a:r>
            <a:endParaRPr lang="en-US" altLang="zh-CN" sz="3000" dirty="0"/>
          </a:p>
        </p:txBody>
      </p:sp>
      <p:sp>
        <p:nvSpPr>
          <p:cNvPr id="3" name="QB_5_BD.97_1#103ccf79b?pid=1e8fb8d52&amp;color=0,0,0&amp;vtp=1&amp;bbb=1&amp;hb=1"/>
          <p:cNvSpPr/>
          <p:nvPr/>
        </p:nvSpPr>
        <p:spPr>
          <a:xfrm>
            <a:off x="612648" y="1125728"/>
            <a:ext cx="10963656" cy="1201357"/>
          </a:xfrm>
          <a:prstGeom prst="rect">
            <a:avLst/>
          </a:prstGeom>
          <a:noFill/>
        </p:spPr>
        <p:txBody>
          <a:bodyPr wrap="none" lIns="0" tIns="0" rIns="0" bIns="0" rtlCol="0" anchor="t"/>
          <a:lstStyle/>
          <a:p>
            <a:pPr algn="l" latinLnBrk="1">
              <a:lnSpc>
                <a:spcPts val="5100"/>
              </a:lnSpc>
            </a:pPr>
            <a:r>
              <a:rPr lang="en-US" altLang="zh-CN" sz="2800" b="1" i="0" spc="-5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4.</a:t>
            </a:r>
            <a:r>
              <a:rPr lang="en-US" altLang="zh-CN" sz="2800" b="0" i="0" spc="-5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《种树郭橐驼传》以寓言手法承载深刻的政治思考</a:t>
            </a:r>
            <a:r>
              <a:rPr lang="en-US" altLang="zh-CN" sz="2800" b="0" i="0" spc="-5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。请分析本文是如</a:t>
            </a:r>
            <a:endParaRPr lang="en-US" altLang="zh-CN" sz="2800" b="0" i="0" spc="-5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4900"/>
              </a:lnSpc>
            </a:pPr>
            <a:r>
              <a:rPr lang="en-US" altLang="zh-CN" sz="2800" b="0" i="0" spc="-5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何通过</a:t>
            </a:r>
            <a:r>
              <a:rPr lang="en-US" altLang="zh-CN" sz="2800" b="0" i="0" spc="-5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“融叙事说理于一体”与“婉而多讽”的写法实现讽喻意图的。（6</a:t>
            </a:r>
            <a:r>
              <a:rPr lang="en-US" altLang="zh-CN" sz="28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a:t>
            </a:r>
            <a:r>
              <a:rPr lang="en-US" altLang="zh-CN" sz="2800" b="0" i="0" spc="-5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spc="-50" dirty="0"/>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3_BD#6ccea5fe0?pid=faeef29d3&amp;color=0,0,0&amp;vtp=1&amp;bt=1&amp;bbb=1&amp;hb=1"/>
          <p:cNvSpPr/>
          <p:nvPr/>
        </p:nvSpPr>
        <p:spPr>
          <a:xfrm>
            <a:off x="612648" y="468000"/>
            <a:ext cx="10963656" cy="4454335"/>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课时目标：</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1.了解</a:t>
            </a:r>
            <a:r>
              <a:rPr lang="en-US" altLang="zh-CN" sz="2800" b="0" i="0" u="wavy">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寓言性传记体的文体知识</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，掌握文中重要的</a:t>
            </a:r>
            <a:r>
              <a:rPr lang="en-US" altLang="zh-CN" sz="2800" b="0" i="0" u="wavy">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文言实词、虚词与人</a:t>
            </a:r>
            <a:endParaRPr lang="en-US" altLang="zh-CN" sz="2800" b="0" i="0" u="wavy">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u="wavy">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称代词</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等文言知识</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2.体会文章</a:t>
            </a:r>
            <a:r>
              <a:rPr lang="en-US" altLang="zh-CN" sz="2800" b="0" i="0" u="wavy">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融叙事说理为一体、婉而多讽的写法</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，把握</a:t>
            </a:r>
            <a:r>
              <a:rPr lang="en-US" altLang="zh-CN" sz="2800" b="0" i="0" u="wavy">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对举、类比的说</a:t>
            </a:r>
            <a:endParaRPr lang="en-US" altLang="zh-CN" sz="2800" b="0" i="0" u="wavy">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u="wavy">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理方式</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.学习“文章合为时而著</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”的</a:t>
            </a:r>
            <a:r>
              <a:rPr lang="en-US" altLang="zh-CN" sz="2800" b="0" i="0" u="wavy">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创作态度</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，理解本文借种树人之口阐发的</a:t>
            </a:r>
            <a:r>
              <a:rPr lang="en-US" altLang="zh-CN" sz="2800" b="0" i="0" u="wavy">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为</a:t>
            </a:r>
            <a:endParaRPr lang="en-US" altLang="zh-CN" sz="2800" b="0" i="0" u="wavy">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000"/>
              </a:lnSpc>
            </a:pPr>
            <a:r>
              <a:rPr lang="en-US" altLang="zh-CN" sz="2800" b="0" i="0" u="wavy">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官治民的道理及其现实意义</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14_2#103ccf79b?pid=1e8fb8d52&amp;color=0,0,0&amp;vtp=1&amp;bt=1&amp;bbb=1&amp;hb=1&amp;hltap=1"/>
          <p:cNvSpPr/>
          <p:nvPr/>
        </p:nvSpPr>
        <p:spPr>
          <a:xfrm>
            <a:off x="612648" y="493400"/>
            <a:ext cx="10963656" cy="5606733"/>
          </a:xfrm>
          <a:prstGeom prst="rect">
            <a:avLst/>
          </a:prstGeom>
          <a:noFill/>
        </p:spPr>
        <p:txBody>
          <a:bodyPr wrap="none" lIns="0" tIns="0" rIns="0" bIns="0" rtlCol="0" anchor="t"/>
          <a:lstStyle/>
          <a:p>
            <a:pPr latinLnBrk="1">
              <a:lnSpc>
                <a:spcPts val="50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0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0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0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0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0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0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0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dirty="0">
              <a:solidFill>
                <a:srgbClr val="000000"/>
              </a:solidFill>
              <a:latin typeface="宋体" panose="02010600030101010101" pitchFamily="2" charset="-122"/>
            </a:endParaRPr>
          </a:p>
        </p:txBody>
      </p:sp>
      <p:sp>
        <p:nvSpPr>
          <p:cNvPr id="3" name="QB_5_AN.213_1#103ccf79b?pid=1e8fb8d52&amp;color=0,0,0&amp;vtp=1&amp;bt=1&amp;bbb=1&amp;hb=1&amp;hla=1"/>
          <p:cNvSpPr/>
          <p:nvPr/>
        </p:nvSpPr>
        <p:spPr>
          <a:xfrm>
            <a:off x="612648" y="468000"/>
            <a:ext cx="10963656" cy="5643182"/>
          </a:xfrm>
          <a:prstGeom prst="rect">
            <a:avLst/>
          </a:prstGeom>
          <a:noFill/>
        </p:spPr>
        <p:txBody>
          <a:bodyPr wrap="none" lIns="0" tIns="0" rIns="0" bIns="0" rtlCol="0" anchor="t"/>
          <a:lstStyle/>
          <a:p>
            <a:pPr latinLnBrk="1">
              <a:lnSpc>
                <a:spcPts val="50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①</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融叙事说理为一体。就其简洁叙述人物名字由来</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、职业和对</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人物进行生动的描写等写法来看</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，本文是传记的叙事格局</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；就其借种</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树之道喻为官治民之道来看</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，本文又带有寓言说理性质。</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这种融合，</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有助于叙议契合</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、事理相生。②婉而多讽</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。本文以寓言的方式进行讽</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谏</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，结尾道出写作意图，即“传其事以为官戒也”。“婉而多讽</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”是通过</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人物的话语表现出来的</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，如第四段，一个“知种树而已”的种树人</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，欲</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止又言</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，在简单类比中，揭示了吏治的弊端，颇具讽刺意味</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。其中的</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理，非吾业也”“若甚怜焉，而卒以祸”“若是</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，则与吾业者其亦有类</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乎</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”，婉转而幽默，讽喻性极强，含不尽之意于言外。（每点3</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分）</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left)">
                                      <p:cBhvr>
                                        <p:cTn id="25" dur="500"/>
                                        <p:tgtEl>
                                          <p:spTgt spid="3">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wipe(left)">
                                      <p:cBhvr>
                                        <p:cTn id="28" dur="500"/>
                                        <p:tgtEl>
                                          <p:spTgt spid="3">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wipe(left)">
                                      <p:cBhvr>
                                        <p:cTn id="31" dur="500"/>
                                        <p:tgtEl>
                                          <p:spTgt spid="3">
                                            <p:txEl>
                                              <p:pRg st="7" end="7"/>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wipe(left)">
                                      <p:cBhvr>
                                        <p:cTn id="3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13_1#6bb45983c?pid=1e8fb8d52&amp;color=0,0,0&amp;vtp=1&amp;bt=1&amp;bbb=1&amp;hb=1&amp;hltap=1"/>
          <p:cNvSpPr/>
          <p:nvPr/>
        </p:nvSpPr>
        <p:spPr>
          <a:xfrm>
            <a:off x="612648" y="468000"/>
            <a:ext cx="10963656" cy="4412933"/>
          </a:xfrm>
          <a:prstGeom prst="rect">
            <a:avLst/>
          </a:prstGeom>
          <a:noFill/>
        </p:spPr>
        <p:txBody>
          <a:bodyPr wrap="none" lIns="0" tIns="0" rIns="0" bIns="0" rtlCol="0" anchor="t"/>
          <a:lstStyle/>
          <a:p>
            <a:pPr algn="l" latinLnBrk="1">
              <a:lnSpc>
                <a:spcPts val="51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分析本文主要采用了哪些说理方式。（4</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dirty="0">
              <a:solidFill>
                <a:srgbClr val="000000"/>
              </a:solidFill>
              <a:latin typeface="宋体" panose="02010600030101010101" pitchFamily="2" charset="-122"/>
            </a:endParaRPr>
          </a:p>
        </p:txBody>
      </p:sp>
      <p:sp>
        <p:nvSpPr>
          <p:cNvPr id="3" name="QB_5_AN.214_1#6bb45983c?pid=1e8fb8d52&amp;color=0,0,0&amp;vtp=1&amp;bt=1&amp;bbb=1&amp;hb=1&amp;hla=1"/>
          <p:cNvSpPr/>
          <p:nvPr/>
        </p:nvSpPr>
        <p:spPr>
          <a:xfrm>
            <a:off x="612648" y="1095380"/>
            <a:ext cx="10963656" cy="3738182"/>
          </a:xfrm>
          <a:prstGeom prst="rect">
            <a:avLst/>
          </a:prstGeom>
          <a:noFill/>
        </p:spPr>
        <p:txBody>
          <a:bodyPr wrap="none" lIns="0" tIns="0" rIns="0" bIns="0" rtlCol="0" anchor="t"/>
          <a:lstStyle/>
          <a:p>
            <a:pPr latinLnBrk="1">
              <a:lnSpc>
                <a:spcPts val="50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①</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类比。用种树类比治民。如用“顺木之天，以致其性</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”类比顺</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民之天性</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，怎样种树也就是怎样治民，把种树的道理说透了</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，也就把</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治民的道理说清楚了</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。②对比。将郭橐驼与他植者种树的方法</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、态度</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和结果进行对比</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，把正反两方面描述得十分清楚，高下顿显</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。如第三</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段将郭橐驼的态度</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“勿动勿虑，去不复顾。其莳也若子，</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其置也若弃”</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与他植者的态度</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“爱之太恩，忧之太勤”进行对比。（每点2</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分）</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left)">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29ddd86f9?pid=1e8fb8d52&amp;color=0,0,0&amp;vtp=1&amp;bt=1&amp;bbb=1&amp;hb=1"/>
          <p:cNvSpPr/>
          <p:nvPr/>
        </p:nvSpPr>
        <p:spPr>
          <a:xfrm>
            <a:off x="612648" y="468000"/>
            <a:ext cx="10963656" cy="37921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素养必备</a:t>
            </a:r>
            <a:endParaRPr lang="en-US" altLang="zh-CN" sz="2800" dirty="0"/>
          </a:p>
          <a:p>
            <a:pPr algn="ct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类</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比</a:t>
            </a:r>
            <a:endParaRPr lang="en-US" altLang="zh-CN" sz="2800" dirty="0"/>
          </a:p>
          <a:p>
            <a:pPr latinLnBrk="1">
              <a:lnSpc>
                <a:spcPts val="5100"/>
              </a:lnSpc>
            </a:pPr>
            <a:r>
              <a:rPr lang="en-US" altLang="zh-CN" sz="2800" b="0" i="0">
                <a:solidFill>
                  <a:srgbClr val="00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类比是基于两种不同事物间的类似</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借助喻体的特征</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通过联想</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对本体加以修饰</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描摹的一种手法</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借助类似的事物的特征刻画突出</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本体事物的特征</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更浅显形象地加深对本体事物的理解</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或加强作者</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的某种感情</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烘托气氛</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引起读者的联想</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3c452ba18?pid=9c8de8606&amp;color=0,173,163&amp;vtp=1&amp;bt=1&amp;bbb=1"/>
          <p:cNvSpPr/>
          <p:nvPr/>
        </p:nvSpPr>
        <p:spPr>
          <a:xfrm>
            <a:off x="612648" y="466344"/>
            <a:ext cx="10963656" cy="1041400"/>
          </a:xfrm>
          <a:prstGeom prst="rect">
            <a:avLst/>
          </a:prstGeom>
          <a:noFill/>
        </p:spPr>
        <p:txBody>
          <a:bodyPr wrap="none" lIns="0" tIns="0" rIns="0" bIns="0" rtlCol="0" anchor="t"/>
          <a:lstStyle/>
          <a:p>
            <a:pPr algn="l" latinLnBrk="1">
              <a:lnSpc>
                <a:spcPts val="5200"/>
              </a:lnSpc>
            </a:pPr>
            <a:r>
              <a:rPr lang="en-US" altLang="zh-CN" sz="30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任务四</a:t>
            </a:r>
            <a:r>
              <a:rPr lang="en-US" altLang="zh-CN" sz="3000" b="1" i="0" dirty="0">
                <a:solidFill>
                  <a:srgbClr val="00ADA3"/>
                </a:solidFill>
                <a:latin typeface="宋体" panose="02010600030101010101" pitchFamily="2" charset="-122"/>
                <a:ea typeface="宋体" panose="02010600030101010101" pitchFamily="2" charset="-122"/>
                <a:cs typeface="宋体" panose="02010600030101010101" pitchFamily="34" charset="-120"/>
              </a:rPr>
              <a:t> </a:t>
            </a:r>
            <a:r>
              <a:rPr lang="en-US" altLang="zh-CN" sz="30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探究主题和写作意图</a:t>
            </a:r>
            <a:endParaRPr lang="en-US" altLang="zh-CN" sz="3000" dirty="0"/>
          </a:p>
        </p:txBody>
      </p:sp>
      <p:sp>
        <p:nvSpPr>
          <p:cNvPr id="3" name="QB_5_BD.213_1#506c5fddf?pid=3c452ba18&amp;color=0,0,0&amp;vtp=1&amp;bbb=1&amp;hb=1&amp;hltap=1"/>
          <p:cNvSpPr/>
          <p:nvPr/>
        </p:nvSpPr>
        <p:spPr>
          <a:xfrm>
            <a:off x="612648" y="1125728"/>
            <a:ext cx="10963656" cy="4412933"/>
          </a:xfrm>
          <a:prstGeom prst="rect">
            <a:avLst/>
          </a:prstGeom>
          <a:noFill/>
        </p:spPr>
        <p:txBody>
          <a:bodyPr wrap="none" lIns="0" tIns="0" rIns="0" bIns="0" rtlCol="0" anchor="t"/>
          <a:lstStyle/>
          <a:p>
            <a:pPr algn="l" latinLnBrk="1">
              <a:lnSpc>
                <a:spcPts val="51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道家提倡道法自然，无为而治，与自然和谐相处。“顺木之天</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，以致</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其性</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”是郭橐驼种树经验的总括，你觉得这是道家的主张吗</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？请根据自</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己的理解</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，谈谈自己的看法。（5</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dirty="0">
              <a:solidFill>
                <a:srgbClr val="000000"/>
              </a:solidFill>
              <a:latin typeface="宋体" panose="02010600030101010101" pitchFamily="2" charset="-122"/>
            </a:endParaRPr>
          </a:p>
        </p:txBody>
      </p:sp>
      <p:sp>
        <p:nvSpPr>
          <p:cNvPr id="4" name="QB_5_AN.214_1#506c5fddf?pid=3c452ba18&amp;color=0,0,0&amp;vtp=1&amp;bbb=1&amp;hb=1&amp;hla=1"/>
          <p:cNvSpPr/>
          <p:nvPr/>
        </p:nvSpPr>
        <p:spPr>
          <a:xfrm>
            <a:off x="612648" y="3033268"/>
            <a:ext cx="10963656" cy="2420557"/>
          </a:xfrm>
          <a:prstGeom prst="rect">
            <a:avLst/>
          </a:prstGeom>
          <a:noFill/>
        </p:spPr>
        <p:txBody>
          <a:bodyPr wrap="none" lIns="0" tIns="0" rIns="0" bIns="0" rtlCol="0" anchor="t"/>
          <a:lstStyle/>
          <a:p>
            <a:pPr latinLnBrk="1">
              <a:lnSpc>
                <a:spcPts val="49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不完全是道家的主张。（1分）①柳宗元的思想是儒</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、道两家</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思想的结合</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，他并不主张一味听之任之的“顺乎自然”。（2分）</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②柳宗</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元主张在掌握事物自身发展规律的前提下积极地适应自然（顺应树木</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的天性</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）。（2</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分）</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left)">
                                      <p:cBhvr>
                                        <p:cTn id="13" dur="500"/>
                                        <p:tgtEl>
                                          <p:spTgt spid="4">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wipe(left)">
                                      <p:cBhvr>
                                        <p:cTn id="16" dur="500"/>
                                        <p:tgtEl>
                                          <p:spTgt spid="4">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wipe(left)">
                                      <p:cBhvr>
                                        <p:cTn id="19"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13_1#fb206d43e?pid=3c452ba18&amp;color=0,0,0&amp;vtp=1&amp;bt=1&amp;bbb=1&amp;hb=1&amp;hltap=1"/>
          <p:cNvSpPr/>
          <p:nvPr/>
        </p:nvSpPr>
        <p:spPr>
          <a:xfrm>
            <a:off x="612648" y="468000"/>
            <a:ext cx="10963656" cy="5597208"/>
          </a:xfrm>
          <a:prstGeom prst="rect">
            <a:avLst/>
          </a:prstGeom>
          <a:noFill/>
        </p:spPr>
        <p:txBody>
          <a:bodyPr wrap="none" lIns="0" tIns="0" rIns="0" bIns="0" rtlCol="0" anchor="t"/>
          <a:lstStyle/>
          <a:p>
            <a:pPr algn="l" latinLnBrk="1">
              <a:lnSpc>
                <a:spcPts val="50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作为一篇寓言性传记，本文阐释了什么深刻的道理</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？柳宗元的写作意</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0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图是什么</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0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0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0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0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0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48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dirty="0">
              <a:solidFill>
                <a:srgbClr val="000000"/>
              </a:solidFill>
              <a:latin typeface="宋体" panose="02010600030101010101" pitchFamily="2" charset="-122"/>
            </a:endParaRPr>
          </a:p>
        </p:txBody>
      </p:sp>
      <p:sp>
        <p:nvSpPr>
          <p:cNvPr id="3" name="QB_5_AN.214_1#fb206d43e?pid=3c452ba18&amp;color=0,0,0&amp;vtp=1&amp;bt=1&amp;bbb=1&amp;hb=1&amp;hla=1"/>
          <p:cNvSpPr/>
          <p:nvPr/>
        </p:nvSpPr>
        <p:spPr>
          <a:xfrm>
            <a:off x="612648" y="1709807"/>
            <a:ext cx="10963656" cy="4287457"/>
          </a:xfrm>
          <a:prstGeom prst="rect">
            <a:avLst/>
          </a:prstGeom>
          <a:noFill/>
        </p:spPr>
        <p:txBody>
          <a:bodyPr wrap="none" lIns="0" tIns="0" rIns="0" bIns="0" rtlCol="0" anchor="t"/>
          <a:lstStyle/>
          <a:p>
            <a:pPr latinLnBrk="1">
              <a:lnSpc>
                <a:spcPts val="49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1）</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本文阐释了为官者要顺应老百姓的生活习惯和生产规律，</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让老百姓休养生息这个深刻的道理</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。（2分）</a:t>
            </a:r>
            <a:endParaRPr lang="en-US" altLang="zh-CN" sz="2800" dirty="0"/>
          </a:p>
          <a:p>
            <a:pPr latinLnBrk="1">
              <a:lnSpc>
                <a:spcPts val="49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2）柳宗元的写作意图简单来说就是“传其事以为官戒也”。（1</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分）</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根据结尾</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“问养树，得养人术”可知，他的真正意图并不在谈“</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养树”，</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而在谈</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“养人”，借这种方式抨击了官吏繁政扰民的社会现象</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。文章最</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后一句</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“传其事以为官戒也</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”，表明了写作的真正意图是警示上层统治</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者肃清吏治</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，以维持承平之世。（2</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分）</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left)">
                                      <p:cBhvr>
                                        <p:cTn id="25" dur="500"/>
                                        <p:tgtEl>
                                          <p:spTgt spid="3">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wipe(left)">
                                      <p:cBhvr>
                                        <p:cTn id="2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cf9e2f406?pid=9c8de8606&amp;color=0,0,0&amp;vtp=1&amp;bt=1&amp;bbb=1"/>
          <p:cNvSpPr/>
          <p:nvPr/>
        </p:nvSpPr>
        <p:spPr>
          <a:xfrm>
            <a:off x="612648" y="466344"/>
            <a:ext cx="10963656"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思维发展与提升</a:t>
            </a:r>
            <a:endParaRPr lang="en-US" altLang="zh-CN" sz="3200" dirty="0"/>
          </a:p>
        </p:txBody>
      </p:sp>
      <p:sp>
        <p:nvSpPr>
          <p:cNvPr id="3" name="QB_5_BD.213_1#bc9b9389b?pid=cf9e2f406&amp;color=0,0,0&amp;vtp=1&amp;bbb=1&amp;hb=1&amp;hltap=1"/>
          <p:cNvSpPr/>
          <p:nvPr/>
        </p:nvSpPr>
        <p:spPr>
          <a:xfrm>
            <a:off x="612648" y="1181724"/>
            <a:ext cx="10963656" cy="4412933"/>
          </a:xfrm>
          <a:prstGeom prst="rect">
            <a:avLst/>
          </a:prstGeom>
          <a:noFill/>
        </p:spPr>
        <p:txBody>
          <a:bodyPr wrap="none" lIns="0" tIns="0" rIns="0" bIns="0" rtlCol="0" anchor="t"/>
          <a:lstStyle/>
          <a:p>
            <a:pPr algn="l" latinLnBrk="1">
              <a:lnSpc>
                <a:spcPts val="51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《礼记》中说“玉不琢，不成器”，郭橐驼种树却“勿动勿虑</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，去不复</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顾</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”，请结合实际生活谈谈你的看法。（4</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dirty="0">
              <a:solidFill>
                <a:srgbClr val="000000"/>
              </a:solidFill>
              <a:latin typeface="宋体" panose="02010600030101010101" pitchFamily="2" charset="-122"/>
            </a:endParaRPr>
          </a:p>
        </p:txBody>
      </p:sp>
      <p:sp>
        <p:nvSpPr>
          <p:cNvPr id="4" name="QB_5_AN.214_1#bc9b9389b?pid=cf9e2f406&amp;color=0,0,0&amp;vtp=1&amp;bbb=1&amp;hb=1&amp;hla=1"/>
          <p:cNvSpPr/>
          <p:nvPr/>
        </p:nvSpPr>
        <p:spPr>
          <a:xfrm>
            <a:off x="612648" y="2449184"/>
            <a:ext cx="10963656" cy="3175000"/>
          </a:xfrm>
          <a:prstGeom prst="rect">
            <a:avLst/>
          </a:prstGeom>
          <a:noFill/>
        </p:spPr>
        <p:txBody>
          <a:bodyPr wrap="none" lIns="0" tIns="0" rIns="0" bIns="0" rtlCol="0" anchor="t"/>
          <a:lstStyle/>
          <a:p>
            <a:pPr latinLnBrk="1">
              <a:lnSpc>
                <a:spcPts val="50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示例1）做事要遵循事物自身发展的客观规律</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。文章说无论是</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种树还是治民</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，都要顺天致性，不要违背事物的本性</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。而种树与育人</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的道理同样也是相通的</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。教育应不害其长、不抑耗其实</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，应遵循客观</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规律</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，不能太过或不及，更不能戕害受教育者的身心健康</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，应从年龄</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特征和心理特征入手</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，不可揠苗助长。</a:t>
            </a:r>
            <a:endParaRPr lang="en-US" altLang="zh-CN" sz="2800" dirty="0"/>
          </a:p>
          <a:p>
            <a:pPr latinLnBrk="1">
              <a:lnSpc>
                <a:spcPts val="5000"/>
              </a:lnSpc>
            </a:pP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left)">
                                      <p:cBhvr>
                                        <p:cTn id="13" dur="500"/>
                                        <p:tgtEl>
                                          <p:spTgt spid="4">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wipe(left)">
                                      <p:cBhvr>
                                        <p:cTn id="16" dur="500"/>
                                        <p:tgtEl>
                                          <p:spTgt spid="4">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wipe(left)">
                                      <p:cBhvr>
                                        <p:cTn id="19" dur="500"/>
                                        <p:tgtEl>
                                          <p:spTgt spid="4">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wipe(left)">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14_1#bc9b9389b?pid=cf9e2f406&amp;color=0,0,0&amp;vtp=1&amp;bbb=1&amp;hb=1&amp;hltap=1"/>
          <p:cNvSpPr/>
          <p:nvPr/>
        </p:nvSpPr>
        <p:spPr>
          <a:xfrm>
            <a:off x="612648" y="468000"/>
            <a:ext cx="10963656" cy="3117533"/>
          </a:xfrm>
          <a:prstGeom prst="rect">
            <a:avLst/>
          </a:prstGeom>
          <a:noFill/>
        </p:spPr>
        <p:txBody>
          <a:bodyPr wrap="none" lIns="0" tIns="0" rIns="0" bIns="0" rtlCol="0" anchor="t"/>
          <a:lstStyle/>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49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dirty="0">
              <a:solidFill>
                <a:srgbClr val="000000"/>
              </a:solidFill>
              <a:latin typeface="宋体" panose="02010600030101010101" pitchFamily="2" charset="-122"/>
            </a:endParaRPr>
          </a:p>
        </p:txBody>
      </p:sp>
      <p:sp>
        <p:nvSpPr>
          <p:cNvPr id="3" name="QB_5_AN.213_1#bc9b9389b?pid=cf9e2f406&amp;color=0,0,0&amp;vtp=1&amp;bbb=1&amp;hb=1&amp;hla=1"/>
          <p:cNvSpPr/>
          <p:nvPr/>
        </p:nvSpPr>
        <p:spPr>
          <a:xfrm>
            <a:off x="612648" y="442600"/>
            <a:ext cx="10963656" cy="3103182"/>
          </a:xfrm>
          <a:prstGeom prst="rect">
            <a:avLst/>
          </a:prstGeom>
          <a:noFill/>
        </p:spPr>
        <p:txBody>
          <a:bodyPr wrap="none" lIns="0" tIns="0" rIns="0" bIns="0" rtlCol="0" anchor="t"/>
          <a:lstStyle/>
          <a:p>
            <a:pPr latinLnBrk="1">
              <a:lnSpc>
                <a:spcPts val="5000"/>
              </a:lnSpc>
            </a:pPr>
            <a:r>
              <a:rPr lang="en-US" altLang="zh-CN" sz="2800" b="1" i="0" spc="-5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spc="-5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示例2）玉石不经过雕琢，就不能成为器物。人不学习</a:t>
            </a:r>
            <a:r>
              <a:rPr lang="en-US" altLang="zh-CN" sz="2800" b="1" i="0" spc="-5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，就不懂得道</a:t>
            </a:r>
            <a:endParaRPr lang="en-US" altLang="zh-CN" sz="2800" b="1" i="0" spc="-5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spc="-5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理</a:t>
            </a:r>
            <a:r>
              <a:rPr lang="en-US" altLang="zh-CN" sz="2800" b="1" i="0" spc="-5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。青少年自制力差，必须加以管教</a:t>
            </a:r>
            <a:r>
              <a:rPr lang="en-US" altLang="zh-CN" sz="2800" b="1" i="0" spc="-5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，必须按照青少年身心发展的客观</a:t>
            </a:r>
            <a:endParaRPr lang="en-US" altLang="zh-CN" sz="2800" b="1" i="0" spc="-5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spc="-5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规律进行教育</a:t>
            </a:r>
            <a:r>
              <a:rPr lang="en-US" altLang="zh-CN" sz="2800" b="1" i="0" spc="-5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。随意放纵可能会导致青少年没有动力，没有上进心</a:t>
            </a:r>
            <a:r>
              <a:rPr lang="en-US" altLang="zh-CN" sz="2800" b="1" i="0" spc="-5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。当</a:t>
            </a:r>
            <a:endParaRPr lang="en-US" altLang="zh-CN" sz="2800" b="1" i="0" spc="-5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spc="-5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然教育不能走极端</a:t>
            </a:r>
            <a:r>
              <a:rPr lang="en-US" altLang="zh-CN" sz="2800" b="1" i="0" spc="-5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，好心办坏事，不能只把好心停留在表面和口头上。</a:t>
            </a:r>
            <a:endParaRPr lang="en-US" altLang="zh-CN" sz="2800" spc="-50" dirty="0"/>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4分，</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言之成理即可）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f38befedd.fixed?pid=faeef29d3&amp;color=0,173,163&amp;vtp=1&amp;bbb=1"/>
          <p:cNvSpPr/>
          <p:nvPr/>
        </p:nvSpPr>
        <p:spPr>
          <a:xfrm>
            <a:off x="1618488" y="2660904"/>
            <a:ext cx="8997696" cy="722376"/>
          </a:xfrm>
          <a:prstGeom prst="rect">
            <a:avLst/>
          </a:prstGeom>
          <a:noFill/>
        </p:spPr>
        <p:txBody>
          <a:bodyPr wrap="none" lIns="0" tIns="0" rIns="0" bIns="0" rtlCol="0" anchor="ctr"/>
          <a:lstStyle/>
          <a:p>
            <a:pPr algn="ctr" latinLnBrk="1">
              <a:lnSpc>
                <a:spcPts val="5000"/>
              </a:lnSpc>
            </a:pPr>
            <a:r>
              <a:rPr lang="en-US" altLang="zh-CN" sz="40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文本联读·拓思维</a:t>
            </a:r>
            <a:endParaRPr lang="en-US" altLang="zh-CN" sz="4000" dirty="0"/>
          </a:p>
        </p:txBody>
      </p:sp>
      <p:sp>
        <p:nvSpPr>
          <p:cNvPr id="3" name="C_3#f38befedd"/>
          <p:cNvSpPr/>
          <p:nvPr/>
        </p:nvSpPr>
        <p:spPr>
          <a:xfrm>
            <a:off x="1618488" y="3419856"/>
            <a:ext cx="8961120" cy="9144"/>
          </a:xfrm>
          <a:prstGeom prst="line">
            <a:avLst/>
          </a:prstGeom>
          <a:noFill/>
          <a:ln w="28575">
            <a:solidFill>
              <a:srgbClr val="00ADA3"/>
            </a:solidFill>
            <a:prstDash val="solid"/>
          </a:ln>
        </p:spPr>
        <p:txBody>
          <a:bodyPr/>
          <a:lstStyle/>
          <a:p>
            <a:endParaRPr lang="zh-CN" altLang="en-US"/>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4_BD.213_1#880f126d0?pid=f38befedd&amp;color=0,0,0&amp;vtp=1&amp;bt=1&amp;bbb=1&amp;hb=1&amp;hltap=1"/>
          <p:cNvSpPr/>
          <p:nvPr/>
        </p:nvSpPr>
        <p:spPr>
          <a:xfrm>
            <a:off x="612648" y="468000"/>
            <a:ext cx="10963656" cy="5060633"/>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古代散文多注重骈散结合，请诵读《陈情表》《兰亭集序》和</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《种树</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郭橐驼传</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》，感受它们不同的韵味，选择其中一篇</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，说说文章是怎样</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通过骈散结合来表情达意的</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a:t>
            </a:r>
            <a:endParaRPr lang="en-US" altLang="zh-CN" sz="2800" dirty="0">
              <a:solidFill>
                <a:srgbClr val="000000"/>
              </a:solidFill>
              <a:latin typeface="宋体" panose="02010600030101010101" pitchFamily="2" charset="-122"/>
            </a:endParaRPr>
          </a:p>
        </p:txBody>
      </p:sp>
      <p:sp>
        <p:nvSpPr>
          <p:cNvPr id="3" name="QB_4_AN.214_1#880f126d0?pid=f38befedd&amp;color=0,0,0&amp;vtp=1&amp;bt=1&amp;bbb=1&amp;hb=1&amp;hla=1"/>
          <p:cNvSpPr/>
          <p:nvPr/>
        </p:nvSpPr>
        <p:spPr>
          <a:xfrm>
            <a:off x="612648" y="2375540"/>
            <a:ext cx="10963656" cy="3175000"/>
          </a:xfrm>
          <a:prstGeom prst="rect">
            <a:avLst/>
          </a:prstGeom>
          <a:noFill/>
        </p:spPr>
        <p:txBody>
          <a:bodyPr wrap="none" lIns="0" tIns="0" rIns="0" bIns="0" rtlCol="0" anchor="t"/>
          <a:lstStyle/>
          <a:p>
            <a:pPr latinLnBrk="1">
              <a:lnSpc>
                <a:spcPts val="50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示例1）①《陈情表》中常用骈句表达最能打动皇帝</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、说服皇</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帝的情事</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，如“外无期功强近之亲，内无应门五尺之僮”等。</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②至于散</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句</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，多用来铺叙，但有时也与骈句配合，或进一步描述，</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或概括总结，</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以强化表达效果</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，点明意旨，如“臣密今年四十有四</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，祖母今年九十有</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六</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，是臣尽节于陛下之日长，报养刘之日短也”。（每点3分）</a:t>
            </a:r>
            <a:endParaRPr lang="en-US" altLang="zh-CN" sz="2800" dirty="0"/>
          </a:p>
          <a:p>
            <a:pPr latinLnBrk="1">
              <a:lnSpc>
                <a:spcPts val="5000"/>
              </a:lnSpc>
            </a:pP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4_BD.102_1#880f126d0?pid=f38befedd&amp;color=0,0,0&amp;vtp=1&amp;bt=1&amp;bbb=1&amp;hb=1"/>
          <p:cNvSpPr/>
          <p:nvPr/>
        </p:nvSpPr>
        <p:spPr>
          <a:xfrm>
            <a:off x="612648" y="468000"/>
            <a:ext cx="10963656" cy="5181600"/>
          </a:xfrm>
          <a:prstGeom prst="rect">
            <a:avLst/>
          </a:prstGeom>
          <a:noFill/>
        </p:spPr>
        <p:txBody>
          <a:bodyPr wrap="none" lIns="0" tIns="0" rIns="0" bIns="0" rtlCol="0" anchor="t"/>
          <a:lstStyle/>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示例2）①《兰亭集序》的句式不似《陈情表》那样整齐</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，虽然在写</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景抒怀时也时有骈句</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，但连续使用的情况很少</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,往往是稍加对偶即接以</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散句</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。②特别是最后一段，除“一死生为虚诞,齐彭殇为妄作”外</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,全是散</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句</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。而作者要表达的是人生终将有尽的苦痛和对生命的思考</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，其情思</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起伏抑扬</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，更适合用散句表达。③但文中的散句（</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特别是字数较多的）</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与唐宋古文的散句又有所不同，往往有整齐的四字短语作为句子的主</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体</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，所以句散而气凝，读来虽不像《陈情表》那样节奏鲜明</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，却有流</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畅圆转之美</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。（每点2分）</a:t>
            </a:r>
            <a:endParaRPr lang="en-US" altLang="zh-CN" sz="2800" dirty="0"/>
          </a:p>
          <a:p>
            <a:pPr latinLnBrk="1">
              <a:lnSpc>
                <a:spcPct val="150000"/>
              </a:lnSpc>
            </a:pPr>
            <a:endParaRPr lang="en-US" altLang="zh-CN" sz="2800" dirty="0"/>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1#目录1:f14c461cc?lid=f14c461cc&amp;cid=f14c461cc&amp;tib=255,255,255&amp;vtp=1" descr="preencoded.png">
            <a:hlinkClick r:id="rId1" action="ppaction://hlinksldjump"/>
          </p:cNvPr>
          <p:cNvPicPr>
            <a:picLocks noChangeAspect="1"/>
          </p:cNvPicPr>
          <p:nvPr/>
        </p:nvPicPr>
        <p:blipFill>
          <a:blip r:embed="rId2"/>
          <a:stretch>
            <a:fillRect/>
          </a:stretch>
        </p:blipFill>
        <p:spPr>
          <a:xfrm>
            <a:off x="3236976" y="2029968"/>
            <a:ext cx="429768" cy="429768"/>
          </a:xfrm>
          <a:prstGeom prst="rect">
            <a:avLst/>
          </a:prstGeom>
        </p:spPr>
      </p:pic>
      <p:sp>
        <p:nvSpPr>
          <p:cNvPr id="3" name="C_1#目录1:f14c461cc?lid=f14c461cc&amp;cid=f14c461cc&amp;vtp=1&amp;bt=1&amp;bbb=1">
            <a:hlinkClick r:id="rId1" action="ppaction://hlinksldjump"/>
          </p:cNvPr>
          <p:cNvSpPr/>
          <p:nvPr/>
        </p:nvSpPr>
        <p:spPr>
          <a:xfrm>
            <a:off x="3776472" y="1984248"/>
            <a:ext cx="3675888" cy="539496"/>
          </a:xfrm>
          <a:prstGeom prst="rect">
            <a:avLst/>
          </a:prstGeom>
          <a:noFill/>
        </p:spPr>
        <p:txBody>
          <a:bodyPr wrap="none" lIns="0" tIns="0" rIns="0" bIns="0" rtlCol="0" anchor="ctr"/>
          <a:lstStyle/>
          <a:p>
            <a:pPr marL="107950" algn="l" latinLnBrk="1">
              <a:lnSpc>
                <a:spcPts val="3800"/>
              </a:lnSpc>
            </a:pPr>
            <a:r>
              <a:rPr lang="en-US" altLang="zh-CN" sz="31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自主学习·悟新知</a:t>
            </a:r>
            <a:endParaRPr lang="en-US" altLang="zh-CN" sz="3050" dirty="0"/>
          </a:p>
        </p:txBody>
      </p:sp>
      <p:pic>
        <p:nvPicPr>
          <p:cNvPr id="4" name="C_1#目录1:f14c461cc?lid=9c8de8606&amp;cid=9c8de8606&amp;tib=255,255,255&amp;vtp=1" descr="preencoded.png">
            <a:hlinkClick r:id="rId3" action="ppaction://hlinksldjump"/>
          </p:cNvPr>
          <p:cNvPicPr>
            <a:picLocks noChangeAspect="1"/>
          </p:cNvPicPr>
          <p:nvPr/>
        </p:nvPicPr>
        <p:blipFill>
          <a:blip r:embed="rId2"/>
          <a:stretch>
            <a:fillRect/>
          </a:stretch>
        </p:blipFill>
        <p:spPr>
          <a:xfrm>
            <a:off x="3236976" y="2935224"/>
            <a:ext cx="429768" cy="429768"/>
          </a:xfrm>
          <a:prstGeom prst="rect">
            <a:avLst/>
          </a:prstGeom>
        </p:spPr>
      </p:pic>
      <p:sp>
        <p:nvSpPr>
          <p:cNvPr id="5" name="C_1#目录1:f14c461cc?lid=9c8de8606&amp;cid=9c8de8606&amp;vtp=1&amp;bbb=1">
            <a:hlinkClick r:id="rId3" action="ppaction://hlinksldjump"/>
          </p:cNvPr>
          <p:cNvSpPr/>
          <p:nvPr/>
        </p:nvSpPr>
        <p:spPr>
          <a:xfrm>
            <a:off x="3776472" y="2880360"/>
            <a:ext cx="3675888" cy="539496"/>
          </a:xfrm>
          <a:prstGeom prst="rect">
            <a:avLst/>
          </a:prstGeom>
          <a:noFill/>
        </p:spPr>
        <p:txBody>
          <a:bodyPr wrap="none" lIns="0" tIns="0" rIns="0" bIns="0" rtlCol="0" anchor="ctr"/>
          <a:lstStyle/>
          <a:p>
            <a:pPr marL="107950" algn="l" latinLnBrk="1">
              <a:lnSpc>
                <a:spcPts val="3800"/>
              </a:lnSpc>
            </a:pPr>
            <a:r>
              <a:rPr lang="en-US" altLang="zh-CN" sz="31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合作探究·提能力</a:t>
            </a:r>
            <a:endParaRPr lang="en-US" altLang="zh-CN" sz="3050" dirty="0"/>
          </a:p>
        </p:txBody>
      </p:sp>
      <p:pic>
        <p:nvPicPr>
          <p:cNvPr id="6" name="C_1#目录1:f14c461cc?lid=f38befedd&amp;cid=f38befedd&amp;tib=255,255,255&amp;vtp=1" descr="preencoded.png">
            <a:hlinkClick r:id="rId4" action="ppaction://hlinksldjump"/>
          </p:cNvPr>
          <p:cNvPicPr>
            <a:picLocks noChangeAspect="1"/>
          </p:cNvPicPr>
          <p:nvPr/>
        </p:nvPicPr>
        <p:blipFill>
          <a:blip r:embed="rId2"/>
          <a:stretch>
            <a:fillRect/>
          </a:stretch>
        </p:blipFill>
        <p:spPr>
          <a:xfrm>
            <a:off x="3236976" y="3831336"/>
            <a:ext cx="429768" cy="429768"/>
          </a:xfrm>
          <a:prstGeom prst="rect">
            <a:avLst/>
          </a:prstGeom>
        </p:spPr>
      </p:pic>
      <p:sp>
        <p:nvSpPr>
          <p:cNvPr id="7" name="C_1#目录1:f14c461cc?lid=f38befedd&amp;cid=f38befedd&amp;vtp=1&amp;bbb=1">
            <a:hlinkClick r:id="rId4" action="ppaction://hlinksldjump"/>
          </p:cNvPr>
          <p:cNvSpPr/>
          <p:nvPr/>
        </p:nvSpPr>
        <p:spPr>
          <a:xfrm>
            <a:off x="3776472" y="3776472"/>
            <a:ext cx="3675888" cy="539496"/>
          </a:xfrm>
          <a:prstGeom prst="rect">
            <a:avLst/>
          </a:prstGeom>
          <a:noFill/>
        </p:spPr>
        <p:txBody>
          <a:bodyPr wrap="none" lIns="0" tIns="0" rIns="0" bIns="0" rtlCol="0" anchor="ctr"/>
          <a:lstStyle/>
          <a:p>
            <a:pPr marL="107950" algn="l" latinLnBrk="1">
              <a:lnSpc>
                <a:spcPts val="3800"/>
              </a:lnSpc>
            </a:pPr>
            <a:r>
              <a:rPr lang="en-US" altLang="zh-CN" sz="31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文本联读·拓思维</a:t>
            </a:r>
            <a:endParaRPr lang="en-US" altLang="zh-CN" sz="3050" dirty="0"/>
          </a:p>
        </p:txBody>
      </p:sp>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4_BD.214_1#880f126d0?pid=f38befedd&amp;color=0,0,0&amp;vtp=1&amp;bt=1&amp;bbb=1&amp;hb=1&amp;hltap=1"/>
          <p:cNvSpPr/>
          <p:nvPr/>
        </p:nvSpPr>
        <p:spPr>
          <a:xfrm>
            <a:off x="612648" y="468000"/>
            <a:ext cx="10963656" cy="5708333"/>
          </a:xfrm>
          <a:prstGeom prst="rect">
            <a:avLst/>
          </a:prstGeom>
          <a:noFill/>
        </p:spPr>
        <p:txBody>
          <a:bodyPr wrap="none" lIns="0" tIns="0" rIns="0" bIns="0" rtlCol="0" anchor="t"/>
          <a:lstStyle/>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49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dirty="0">
              <a:solidFill>
                <a:srgbClr val="000000"/>
              </a:solidFill>
              <a:latin typeface="宋体" panose="02010600030101010101" pitchFamily="2" charset="-122"/>
            </a:endParaRPr>
          </a:p>
        </p:txBody>
      </p:sp>
      <p:sp>
        <p:nvSpPr>
          <p:cNvPr id="3" name="QB_4_AN.213_1#880f126d0?pid=f38befedd&amp;color=0,0,0&amp;vtp=1&amp;bt=1&amp;bbb=1&amp;hb=1&amp;hla=1"/>
          <p:cNvSpPr/>
          <p:nvPr/>
        </p:nvSpPr>
        <p:spPr>
          <a:xfrm>
            <a:off x="612648" y="442600"/>
            <a:ext cx="10963656" cy="5735257"/>
          </a:xfrm>
          <a:prstGeom prst="rect">
            <a:avLst/>
          </a:prstGeom>
          <a:noFill/>
        </p:spPr>
        <p:txBody>
          <a:bodyPr wrap="none" lIns="0" tIns="0" rIns="0" bIns="0" rtlCol="0" anchor="t"/>
          <a:lstStyle/>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示例3）①以散文的自由流畅构建骨架，奠定叙事说理基础</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。散句自</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由灵活</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，长短不拘，更利于清晰地叙述事件、塑造人物</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、展开逻辑论</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证和表达深刻的思想感情</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，为文章奠定了坚实的基础。如“</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驼业种树，</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凡长安豪富人为观游及卖果者</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，皆争迎取养”。②</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以骈文的工整凝练、</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富有节奏和表现力的特点点睛铺彩</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，生动刻画形象，</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强化对比说理，</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渲染情感氛围</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。骈句主要集中在描述种树方法、对比“他植者</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”的错误</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做法以及刻画官吏扰民的情状上</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。如“促尔耕，勖尔植，督尔获</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，早缫</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而绪</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，早织而缕”形成强烈的节奏感和压迫感</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，形象地表现了官吏频繁</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扰民的现象</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。（每点3</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分）</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left)">
                                      <p:cBhvr>
                                        <p:cTn id="25" dur="500"/>
                                        <p:tgtEl>
                                          <p:spTgt spid="3">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wipe(left)">
                                      <p:cBhvr>
                                        <p:cTn id="28" dur="500"/>
                                        <p:tgtEl>
                                          <p:spTgt spid="3">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wipe(left)">
                                      <p:cBhvr>
                                        <p:cTn id="31" dur="500"/>
                                        <p:tgtEl>
                                          <p:spTgt spid="3">
                                            <p:txEl>
                                              <p:pRg st="7" end="7"/>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wipe(left)">
                                      <p:cBhvr>
                                        <p:cTn id="3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d9486425b?pid=f38befedd&amp;color=0,173,163&amp;vtp=1&amp;bt=1&amp;bbb=1"/>
          <p:cNvSpPr/>
          <p:nvPr/>
        </p:nvSpPr>
        <p:spPr>
          <a:xfrm>
            <a:off x="612648" y="466344"/>
            <a:ext cx="10963656" cy="891032"/>
          </a:xfrm>
          <a:prstGeom prst="rect">
            <a:avLst/>
          </a:prstGeom>
          <a:noFill/>
        </p:spPr>
        <p:txBody>
          <a:bodyPr wrap="none" lIns="0" tIns="0" rIns="0" bIns="0" rtlCol="0" anchor="t"/>
          <a:lstStyle/>
          <a:p>
            <a:pPr algn="ctr" latinLnBrk="1">
              <a:lnSpc>
                <a:spcPts val="3900"/>
              </a:lnSpc>
            </a:pPr>
            <a:r>
              <a:rPr lang="en-US" altLang="zh-CN" sz="32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文言积累</a:t>
            </a:r>
            <a:endParaRPr lang="en-US" altLang="zh-CN" sz="3200" dirty="0"/>
          </a:p>
        </p:txBody>
      </p:sp>
      <p:sp>
        <p:nvSpPr>
          <p:cNvPr id="3" name="QO_5_BD.103_1#29457e7d5?pid=d9486425b&amp;color=0,0,0&amp;vtp=1&amp;bbb=1"/>
          <p:cNvSpPr/>
          <p:nvPr/>
        </p:nvSpPr>
        <p:spPr>
          <a:xfrm>
            <a:off x="612648" y="954024"/>
            <a:ext cx="10963656" cy="567817"/>
          </a:xfrm>
          <a:prstGeom prst="rect">
            <a:avLst/>
          </a:prstGeom>
          <a:noFill/>
        </p:spPr>
        <p:txBody>
          <a:bodyPr wrap="none" lIns="0" tIns="0" rIns="0" bIns="0" rtlCol="0" anchor="t"/>
          <a:lstStyle/>
          <a:p>
            <a:pPr algn="l" latinLnBrk="1">
              <a:lnSpc>
                <a:spcPts val="50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1.</a:t>
            </a:r>
            <a:r>
              <a:rPr lang="en-US" altLang="zh-CN" sz="28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读准字音</a:t>
            </a:r>
            <a:endParaRPr lang="en-US" altLang="zh-CN" sz="2800" dirty="0"/>
          </a:p>
        </p:txBody>
      </p:sp>
      <p:sp>
        <p:nvSpPr>
          <p:cNvPr id="4" name="QB_6_BD.104_1#8d740d78f?pid=29457e7d5&amp;color=0,0,0&amp;vtp=1&amp;bbb=1"/>
          <p:cNvSpPr/>
          <p:nvPr/>
        </p:nvSpPr>
        <p:spPr>
          <a:xfrm>
            <a:off x="612648" y="1602867"/>
            <a:ext cx="10963656" cy="44398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橐驼(</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②</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病偻(</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③</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早实以蕃(</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④</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寿且孳也(</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⑤</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勖尔植(</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⑥</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早缫而绪(</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⑦</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鸡豚(</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5" name="QB_6_AN.105_1#8d740d78f.bracket?pid=29457e7d5&amp;color=0,0,0&amp;vpa=57&amp;vtp=1&amp;bbb=1"/>
          <p:cNvSpPr/>
          <p:nvPr/>
        </p:nvSpPr>
        <p:spPr>
          <a:xfrm>
            <a:off x="1829467" y="1610487"/>
            <a:ext cx="754063" cy="577342"/>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tuó</a:t>
            </a:r>
            <a:endParaRPr lang="en-US" altLang="zh-CN" sz="2800" dirty="0"/>
          </a:p>
        </p:txBody>
      </p:sp>
      <p:sp>
        <p:nvSpPr>
          <p:cNvPr id="7" name="QB_6_AN.107_1#8d740d78f.bracket?pid=29457e7d5&amp;color=0,0,0&amp;vpa=58&amp;vtp=1&amp;bbb=1"/>
          <p:cNvSpPr/>
          <p:nvPr/>
        </p:nvSpPr>
        <p:spPr>
          <a:xfrm>
            <a:off x="1753267" y="2258187"/>
            <a:ext cx="555625" cy="577342"/>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lǚ</a:t>
            </a:r>
            <a:endParaRPr lang="en-US" altLang="zh-CN" sz="2800" dirty="0"/>
          </a:p>
        </p:txBody>
      </p:sp>
      <p:sp>
        <p:nvSpPr>
          <p:cNvPr id="9" name="QB_6_AN.109_1#8d740d78f.bracket?pid=29457e7d5&amp;color=0,0,0&amp;vpa=59&amp;vtp=1&amp;bbb=1"/>
          <p:cNvSpPr/>
          <p:nvPr/>
        </p:nvSpPr>
        <p:spPr>
          <a:xfrm>
            <a:off x="2540667" y="2905887"/>
            <a:ext cx="75565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f</a:t>
            </a:r>
            <a:r>
              <a:rPr lang="en-US" altLang="zh-CN" sz="2800" b="1" i="0" dirty="0">
                <a:solidFill>
                  <a:srgbClr val="FF0000"/>
                </a:solidFill>
                <a:latin typeface="宋体" panose="02010600030101010101" pitchFamily="2" charset="-122"/>
                <a:ea typeface="楷体" panose="02010609060101010101" pitchFamily="34" charset="-122"/>
                <a:cs typeface="Times New Roman" panose="02020603050405020304" pitchFamily="34" charset="-120"/>
              </a:rPr>
              <a:t>á</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n</a:t>
            </a:r>
            <a:endParaRPr lang="en-US" altLang="zh-CN" sz="2800" dirty="0"/>
          </a:p>
        </p:txBody>
      </p:sp>
      <p:sp>
        <p:nvSpPr>
          <p:cNvPr id="11" name="QB_6_AN.111_1#8d740d78f.bracket?pid=29457e7d5&amp;color=0,0,0&amp;vpa=60&amp;vtp=1&amp;bbb=1"/>
          <p:cNvSpPr/>
          <p:nvPr/>
        </p:nvSpPr>
        <p:spPr>
          <a:xfrm>
            <a:off x="2489867" y="3553587"/>
            <a:ext cx="514350" cy="577342"/>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zī</a:t>
            </a:r>
            <a:endParaRPr lang="en-US" altLang="zh-CN" sz="2800" dirty="0"/>
          </a:p>
        </p:txBody>
      </p:sp>
      <p:sp>
        <p:nvSpPr>
          <p:cNvPr id="13" name="QB_6_AN.113_1#8d740d78f.bracket?pid=29457e7d5&amp;color=0,0,0&amp;vpa=61&amp;vtp=1&amp;bbb=1"/>
          <p:cNvSpPr/>
          <p:nvPr/>
        </p:nvSpPr>
        <p:spPr>
          <a:xfrm>
            <a:off x="2159667" y="4201287"/>
            <a:ext cx="635000" cy="577342"/>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xù</a:t>
            </a:r>
            <a:endParaRPr lang="en-US" altLang="zh-CN" sz="2800" dirty="0"/>
          </a:p>
        </p:txBody>
      </p:sp>
      <p:sp>
        <p:nvSpPr>
          <p:cNvPr id="15" name="QB_6_AN.115_1#8d740d78f.bracket?pid=29457e7d5&amp;color=0,0,0&amp;vpa=62&amp;vtp=1&amp;bbb=1"/>
          <p:cNvSpPr/>
          <p:nvPr/>
        </p:nvSpPr>
        <p:spPr>
          <a:xfrm>
            <a:off x="2540667" y="4848987"/>
            <a:ext cx="754063"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s</a:t>
            </a:r>
            <a:r>
              <a:rPr lang="en-US" altLang="zh-CN" sz="2800" b="1" i="0" dirty="0">
                <a:solidFill>
                  <a:srgbClr val="FF0000"/>
                </a:solidFill>
                <a:latin typeface="宋体" panose="02010600030101010101" pitchFamily="2" charset="-122"/>
                <a:ea typeface="楷体" panose="02010609060101010101" pitchFamily="34" charset="-122"/>
                <a:cs typeface="Times New Roman" panose="02020603050405020304" pitchFamily="34" charset="-120"/>
              </a:rPr>
              <a:t>ā</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o</a:t>
            </a:r>
            <a:endParaRPr lang="en-US" altLang="zh-CN" sz="2800" dirty="0"/>
          </a:p>
        </p:txBody>
      </p:sp>
      <p:sp>
        <p:nvSpPr>
          <p:cNvPr id="17" name="QB_6_AN.117_1#8d740d78f.bracket?pid=29457e7d5&amp;color=0,0,0&amp;vpa=63&amp;vtp=1&amp;bbb=1"/>
          <p:cNvSpPr/>
          <p:nvPr/>
        </p:nvSpPr>
        <p:spPr>
          <a:xfrm>
            <a:off x="1829467" y="5475732"/>
            <a:ext cx="774700" cy="558292"/>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tún</a:t>
            </a:r>
            <a:endParaRPr lang="en-US" altLang="zh-CN" sz="2800" dirty="0"/>
          </a:p>
        </p:txBody>
      </p:sp>
      <p:sp>
        <p:nvSpPr>
          <p:cNvPr id="18" name="QB_6_BD.104_1#8d740d78f?pid=29457e7d5&amp;color=0,0,0&amp;vtp=1&amp;bbb=1&amp;zzd= 1"/>
          <p:cNvSpPr/>
          <p:nvPr/>
        </p:nvSpPr>
        <p:spPr>
          <a:xfrm>
            <a:off x="1127030" y="2263267"/>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QB_6_BD.104_1#8d740d78f?pid=29457e7d5&amp;color=0,0,0&amp;vtp=1&amp;bbb=1&amp;zzd= 2"/>
          <p:cNvSpPr/>
          <p:nvPr/>
        </p:nvSpPr>
        <p:spPr>
          <a:xfrm>
            <a:off x="1482630" y="2910967"/>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QB_6_BD.104_1#8d740d78f?pid=29457e7d5&amp;color=0,0,0&amp;vtp=1&amp;bbb=1&amp;zzd= 3"/>
          <p:cNvSpPr/>
          <p:nvPr/>
        </p:nvSpPr>
        <p:spPr>
          <a:xfrm>
            <a:off x="2193830" y="3558667"/>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QB_6_BD.104_1#8d740d78f?pid=29457e7d5&amp;color=0,0,0&amp;vtp=1&amp;bbb=1&amp;zzd= 4"/>
          <p:cNvSpPr/>
          <p:nvPr/>
        </p:nvSpPr>
        <p:spPr>
          <a:xfrm>
            <a:off x="1838230" y="4206367"/>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QB_6_BD.104_1#8d740d78f?pid=29457e7d5&amp;color=0,0,0&amp;vtp=1&amp;bbb=1&amp;zzd= 5"/>
          <p:cNvSpPr/>
          <p:nvPr/>
        </p:nvSpPr>
        <p:spPr>
          <a:xfrm>
            <a:off x="1127030" y="4854067"/>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QB_6_BD.104_1#8d740d78f?pid=29457e7d5&amp;color=0,0,0&amp;vtp=1&amp;bbb=1&amp;zzd= 6"/>
          <p:cNvSpPr/>
          <p:nvPr/>
        </p:nvSpPr>
        <p:spPr>
          <a:xfrm>
            <a:off x="1482630" y="5501767"/>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QB_6_BD.104_1#8d740d78f?pid=29457e7d5&amp;color=0,0,0&amp;vtp=1&amp;bbb=1&amp;zzd= 7"/>
          <p:cNvSpPr/>
          <p:nvPr/>
        </p:nvSpPr>
        <p:spPr>
          <a:xfrm>
            <a:off x="1482630" y="6068124"/>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Effect transition="in" filter="wipe(left)">
                                      <p:cBhvr>
                                        <p:cTn id="23" dur="500"/>
                                        <p:tgtEl>
                                          <p:spTgt spid="9">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wipe(left)">
                                      <p:cBhvr>
                                        <p:cTn id="26" dur="5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1">
                                            <p:bg/>
                                          </p:spTgt>
                                        </p:tgtEl>
                                        <p:attrNameLst>
                                          <p:attrName>style.visibility</p:attrName>
                                        </p:attrNameLst>
                                      </p:cBhvr>
                                      <p:to>
                                        <p:strVal val="visible"/>
                                      </p:to>
                                    </p:set>
                                    <p:animEffect transition="in" filter="wipe(left)">
                                      <p:cBhvr>
                                        <p:cTn id="31" dur="500"/>
                                        <p:tgtEl>
                                          <p:spTgt spid="11">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wipe(left)">
                                      <p:cBhvr>
                                        <p:cTn id="34" dur="500"/>
                                        <p:tgtEl>
                                          <p:spTgt spid="11">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bg/>
                                          </p:spTgt>
                                        </p:tgtEl>
                                        <p:attrNameLst>
                                          <p:attrName>style.visibility</p:attrName>
                                        </p:attrNameLst>
                                      </p:cBhvr>
                                      <p:to>
                                        <p:strVal val="visible"/>
                                      </p:to>
                                    </p:set>
                                    <p:animEffect transition="in" filter="wipe(left)">
                                      <p:cBhvr>
                                        <p:cTn id="39" dur="500"/>
                                        <p:tgtEl>
                                          <p:spTgt spid="13">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wipe(left)">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
                                            <p:bg/>
                                          </p:spTgt>
                                        </p:tgtEl>
                                        <p:attrNameLst>
                                          <p:attrName>style.visibility</p:attrName>
                                        </p:attrNameLst>
                                      </p:cBhvr>
                                      <p:to>
                                        <p:strVal val="visible"/>
                                      </p:to>
                                    </p:set>
                                    <p:animEffect transition="in" filter="wipe(left)">
                                      <p:cBhvr>
                                        <p:cTn id="47" dur="500"/>
                                        <p:tgtEl>
                                          <p:spTgt spid="15">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xEl>
                                              <p:pRg st="0" end="0"/>
                                            </p:txEl>
                                          </p:spTgt>
                                        </p:tgtEl>
                                        <p:attrNameLst>
                                          <p:attrName>style.visibility</p:attrName>
                                        </p:attrNameLst>
                                      </p:cBhvr>
                                      <p:to>
                                        <p:strVal val="visible"/>
                                      </p:to>
                                    </p:set>
                                    <p:animEffect transition="in" filter="wipe(left)">
                                      <p:cBhvr>
                                        <p:cTn id="50" dur="500"/>
                                        <p:tgtEl>
                                          <p:spTgt spid="15">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7">
                                            <p:bg/>
                                          </p:spTgt>
                                        </p:tgtEl>
                                        <p:attrNameLst>
                                          <p:attrName>style.visibility</p:attrName>
                                        </p:attrNameLst>
                                      </p:cBhvr>
                                      <p:to>
                                        <p:strVal val="visible"/>
                                      </p:to>
                                    </p:set>
                                    <p:animEffect transition="in" filter="wipe(left)">
                                      <p:cBhvr>
                                        <p:cTn id="55" dur="500"/>
                                        <p:tgtEl>
                                          <p:spTgt spid="17">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7">
                                            <p:txEl>
                                              <p:pRg st="0" end="0"/>
                                            </p:txEl>
                                          </p:spTgt>
                                        </p:tgtEl>
                                        <p:attrNameLst>
                                          <p:attrName>style.visibility</p:attrName>
                                        </p:attrNameLst>
                                      </p:cBhvr>
                                      <p:to>
                                        <p:strVal val="visible"/>
                                      </p:to>
                                    </p:set>
                                    <p:animEffect transition="in" filter="wipe(left)">
                                      <p:cBhvr>
                                        <p:cTn id="58"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7" grpId="0" animBg="1" build="p"/>
      <p:bldP spid="9" grpId="0" animBg="1" build="p"/>
      <p:bldP spid="11" grpId="0" animBg="1" build="p"/>
      <p:bldP spid="13" grpId="0" animBg="1" build="p"/>
      <p:bldP spid="15" grpId="0" animBg="1" build="p"/>
      <p:bldP spid="17"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18_1#c684d62fa?pid=d9486425b&amp;color=0,0,0&amp;vtp=1&amp;bt=1&amp;bbb=1"/>
          <p:cNvSpPr/>
          <p:nvPr/>
        </p:nvSpPr>
        <p:spPr>
          <a:xfrm>
            <a:off x="612648" y="468000"/>
            <a:ext cx="10963656" cy="563182"/>
          </a:xfrm>
          <a:prstGeom prst="rect">
            <a:avLst/>
          </a:prstGeom>
          <a:noFill/>
        </p:spPr>
        <p:txBody>
          <a:bodyPr wrap="none" lIns="0" tIns="0" rIns="0" bIns="0" rtlCol="0" anchor="t"/>
          <a:lstStyle/>
          <a:p>
            <a:pPr algn="l" latinLnBrk="1">
              <a:lnSpc>
                <a:spcPts val="50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2.</a:t>
            </a:r>
            <a:r>
              <a:rPr lang="en-US" altLang="zh-CN" sz="28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古今异义</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请解释加点词语的古义</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3" name="QB_6_BD.119_1#8fd8f6db2?pid=c684d62fa&amp;color=0,0,0&amp;vtp=1&amp;bbb=1"/>
          <p:cNvSpPr/>
          <p:nvPr/>
        </p:nvSpPr>
        <p:spPr>
          <a:xfrm>
            <a:off x="612648" y="1111318"/>
            <a:ext cx="10963656" cy="1863535"/>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故乡人号之</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“驼”</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古义：</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今义</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：出生或长期居住过的地方；家乡；老家。</a:t>
            </a:r>
            <a:endParaRPr lang="en-US" altLang="zh-CN" sz="2800" dirty="0"/>
          </a:p>
        </p:txBody>
      </p:sp>
      <p:sp>
        <p:nvSpPr>
          <p:cNvPr id="4" name="QB_6_AN.120_1#8fd8f6db2.blank?pid=c684d62fa&amp;color=0,0,0&amp;vpa=64&amp;vtp=1&amp;bbb=1"/>
          <p:cNvSpPr/>
          <p:nvPr/>
        </p:nvSpPr>
        <p:spPr>
          <a:xfrm>
            <a:off x="1867567" y="1728538"/>
            <a:ext cx="204470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所以乡里。</a:t>
            </a:r>
            <a:endParaRPr lang="en-US" altLang="zh-CN" sz="2800" dirty="0"/>
          </a:p>
        </p:txBody>
      </p:sp>
      <p:sp>
        <p:nvSpPr>
          <p:cNvPr id="5" name="QB_6_BD.121_1#18868528d?pid=c684d62fa&amp;color=0,0,0&amp;vtp=1&amp;bbb=1"/>
          <p:cNvSpPr/>
          <p:nvPr/>
        </p:nvSpPr>
        <p:spPr>
          <a:xfrm>
            <a:off x="612648" y="3036765"/>
            <a:ext cx="10963656" cy="1863535"/>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不抑耗其实而已</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古义：</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今义</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：表示所说的是实际情况（承上文，多含转折意）。</a:t>
            </a:r>
            <a:endParaRPr lang="en-US" altLang="zh-CN" sz="2800" dirty="0"/>
          </a:p>
        </p:txBody>
      </p:sp>
      <p:sp>
        <p:nvSpPr>
          <p:cNvPr id="6" name="QB_6_AN.122_1#18868528d.blank?pid=c684d62fa&amp;color=0,0,0&amp;vpa=65&amp;vtp=1&amp;bbb=1"/>
          <p:cNvSpPr/>
          <p:nvPr/>
        </p:nvSpPr>
        <p:spPr>
          <a:xfrm>
            <a:off x="1867567" y="3653985"/>
            <a:ext cx="204470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它的果实。</a:t>
            </a:r>
            <a:endParaRPr lang="en-US" altLang="zh-CN" sz="2800" dirty="0"/>
          </a:p>
        </p:txBody>
      </p:sp>
      <p:sp>
        <p:nvSpPr>
          <p:cNvPr id="7" name="QB_6_BD.119_1#8fd8f6db2?pid=c684d62fa&amp;color=0,0,0&amp;vtp=1&amp;bbb=1&amp;zzd= 1"/>
          <p:cNvSpPr/>
          <p:nvPr/>
        </p:nvSpPr>
        <p:spPr>
          <a:xfrm>
            <a:off x="1127030" y="1771718"/>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QB_6_BD.119_1#8fd8f6db2?pid=c684d62fa&amp;color=0,0,0&amp;vtp=1&amp;bbb=1&amp;zzd= 1"/>
          <p:cNvSpPr/>
          <p:nvPr/>
        </p:nvSpPr>
        <p:spPr>
          <a:xfrm>
            <a:off x="1482630" y="1771718"/>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QB_6_BD.121_1#18868528d?pid=c684d62fa&amp;color=0,0,0&amp;vtp=1&amp;bbb=1&amp;zzd= 1"/>
          <p:cNvSpPr/>
          <p:nvPr/>
        </p:nvSpPr>
        <p:spPr>
          <a:xfrm>
            <a:off x="2193830" y="3697165"/>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QB_6_BD.121_1#18868528d?pid=c684d62fa&amp;color=0,0,0&amp;vtp=1&amp;bbb=1&amp;zzd= 1"/>
          <p:cNvSpPr/>
          <p:nvPr/>
        </p:nvSpPr>
        <p:spPr>
          <a:xfrm>
            <a:off x="2549430" y="3697165"/>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23_1#b1df9fc76?pid=c684d62fa&amp;color=0,0,0&amp;vtp=1&amp;bt=1&amp;bbb=1"/>
          <p:cNvSpPr/>
          <p:nvPr/>
        </p:nvSpPr>
        <p:spPr>
          <a:xfrm>
            <a:off x="612648" y="468000"/>
            <a:ext cx="10963656" cy="1863535"/>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③</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吾小人辍飧饔以劳吏者</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古义：</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今义</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：人格卑鄙的人。</a:t>
            </a:r>
            <a:endParaRPr lang="en-US" altLang="zh-CN" sz="2800" dirty="0"/>
          </a:p>
        </p:txBody>
      </p:sp>
      <p:sp>
        <p:nvSpPr>
          <p:cNvPr id="3" name="QB_6_AN.124_1#b1df9fc76.blank?pid=c684d62fa&amp;color=0,0,0&amp;vpa=66&amp;vtp=1&amp;bbb=1"/>
          <p:cNvSpPr/>
          <p:nvPr/>
        </p:nvSpPr>
        <p:spPr>
          <a:xfrm>
            <a:off x="1867567" y="1085220"/>
            <a:ext cx="1330325"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小民。</a:t>
            </a:r>
            <a:endParaRPr lang="en-US" altLang="zh-CN" sz="2800" dirty="0"/>
          </a:p>
        </p:txBody>
      </p:sp>
      <p:sp>
        <p:nvSpPr>
          <p:cNvPr id="4" name="QB_6_BD.125_1#c52e61dc4?pid=c684d62fa&amp;color=0,0,0&amp;vtp=1&amp;bbb=1"/>
          <p:cNvSpPr/>
          <p:nvPr/>
        </p:nvSpPr>
        <p:spPr>
          <a:xfrm>
            <a:off x="612648" y="2392874"/>
            <a:ext cx="10963656" cy="1863535"/>
          </a:xfrm>
          <a:prstGeom prst="rect">
            <a:avLst/>
          </a:prstGeom>
          <a:noFill/>
        </p:spPr>
        <p:txBody>
          <a:bodyPr wrap="none" lIns="0" tIns="0" rIns="0" bIns="0" rtlCol="0" anchor="t"/>
          <a:lstStyle/>
          <a:p>
            <a:pPr algn="l" latinLnBrk="1">
              <a:lnSpc>
                <a:spcPts val="51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④</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吾问养树</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，得养人术</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古义：</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今义</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：对人体有保养作用。</a:t>
            </a:r>
            <a:endParaRPr lang="en-US" altLang="zh-CN" sz="2800" dirty="0"/>
          </a:p>
        </p:txBody>
      </p:sp>
      <p:sp>
        <p:nvSpPr>
          <p:cNvPr id="5" name="QB_6_AN.126_1#c52e61dc4.blank?pid=c684d62fa&amp;color=0,0,0&amp;vpa=67&amp;vtp=1&amp;bbb=1"/>
          <p:cNvSpPr/>
          <p:nvPr/>
        </p:nvSpPr>
        <p:spPr>
          <a:xfrm>
            <a:off x="1867567" y="3010094"/>
            <a:ext cx="347345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治民，即治理百姓。</a:t>
            </a:r>
            <a:endParaRPr lang="en-US" altLang="zh-CN" sz="2800" dirty="0"/>
          </a:p>
        </p:txBody>
      </p:sp>
      <p:sp>
        <p:nvSpPr>
          <p:cNvPr id="6" name="QB_6_BD.123_1#b1df9fc76?pid=c684d62fa&amp;color=0,0,0&amp;vtp=1&amp;bt=1&amp;bbb=1&amp;zzd= 1"/>
          <p:cNvSpPr/>
          <p:nvPr/>
        </p:nvSpPr>
        <p:spPr>
          <a:xfrm>
            <a:off x="1482630" y="112840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QB_6_BD.123_1#b1df9fc76?pid=c684d62fa&amp;color=0,0,0&amp;vtp=1&amp;bt=1&amp;bbb=1&amp;zzd= 1"/>
          <p:cNvSpPr/>
          <p:nvPr/>
        </p:nvSpPr>
        <p:spPr>
          <a:xfrm>
            <a:off x="1838230" y="112840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QB_6_BD.125_1#c52e61dc4?pid=c684d62fa&amp;color=0,0,0&amp;vtp=1&amp;bbb=1&amp;zzd= 1"/>
          <p:cNvSpPr/>
          <p:nvPr/>
        </p:nvSpPr>
        <p:spPr>
          <a:xfrm>
            <a:off x="3260630" y="3053274"/>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QB_6_BD.125_1#c52e61dc4?pid=c684d62fa&amp;color=0,0,0&amp;vtp=1&amp;bbb=1&amp;zzd= 1"/>
          <p:cNvSpPr/>
          <p:nvPr/>
        </p:nvSpPr>
        <p:spPr>
          <a:xfrm>
            <a:off x="3616230" y="3053274"/>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27_1#11ffdc1fc?pid=d9486425b&amp;color=0,0,0&amp;vtp=1&amp;bt=1&amp;bbb=1"/>
          <p:cNvSpPr/>
          <p:nvPr/>
        </p:nvSpPr>
        <p:spPr>
          <a:xfrm>
            <a:off x="612648" y="468000"/>
            <a:ext cx="10963656" cy="563182"/>
          </a:xfrm>
          <a:prstGeom prst="rect">
            <a:avLst/>
          </a:prstGeom>
          <a:noFill/>
        </p:spPr>
        <p:txBody>
          <a:bodyPr wrap="none" lIns="0" tIns="0" rIns="0" bIns="0" rtlCol="0" anchor="t"/>
          <a:lstStyle/>
          <a:p>
            <a:pPr algn="l" latinLnBrk="1">
              <a:lnSpc>
                <a:spcPts val="50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3.</a:t>
            </a:r>
            <a:r>
              <a:rPr lang="en-US" altLang="zh-CN" sz="28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一词多义</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请解释加点词语</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3" name="QO_6_BD.128_1#73d54d6c9?pid=11ffdc1fc&amp;color=0,0,0&amp;vtp=1&amp;bbb=1"/>
          <p:cNvSpPr/>
          <p:nvPr/>
        </p:nvSpPr>
        <p:spPr>
          <a:xfrm>
            <a:off x="612648" y="1042865"/>
            <a:ext cx="10963656" cy="567817"/>
          </a:xfrm>
          <a:prstGeom prst="rect">
            <a:avLst/>
          </a:prstGeom>
          <a:noFill/>
        </p:spPr>
        <p:txBody>
          <a:bodyPr wrap="none" lIns="0" tIns="0" rIns="0" bIns="0" rtlCol="0" anchor="t"/>
          <a:lstStyle/>
          <a:p>
            <a:pPr algn="l" latinLnBrk="1">
              <a:lnSpc>
                <a:spcPts val="50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故</a:t>
            </a:r>
            <a:endParaRPr lang="en-US" altLang="zh-CN" sz="2800" dirty="0"/>
          </a:p>
        </p:txBody>
      </p:sp>
      <p:sp>
        <p:nvSpPr>
          <p:cNvPr id="4" name="QB_7_BD.129_1#226343a15?pid=73d54d6c9&amp;color=0,0,0&amp;vtp=1&amp;bbb=1"/>
          <p:cNvSpPr/>
          <p:nvPr/>
        </p:nvSpPr>
        <p:spPr>
          <a:xfrm>
            <a:off x="612648" y="1687073"/>
            <a:ext cx="10963656" cy="18490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其土欲故(</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②</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故不我若也(</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③</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亲故多劝余为长吏(</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5" name="QB_7_AN.130_1#226343a15.bracket?pid=73d54d6c9&amp;color=0,0,0&amp;vpa=68&amp;vtp=1&amp;bbb=1"/>
          <p:cNvSpPr/>
          <p:nvPr/>
        </p:nvSpPr>
        <p:spPr>
          <a:xfrm>
            <a:off x="2527967" y="1694693"/>
            <a:ext cx="204470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形容词，旧</a:t>
            </a:r>
            <a:endParaRPr lang="en-US" altLang="zh-CN" sz="2800" dirty="0"/>
          </a:p>
        </p:txBody>
      </p:sp>
      <p:sp>
        <p:nvSpPr>
          <p:cNvPr id="7" name="QB_7_AN.132_1#226343a15.bracket?pid=73d54d6c9&amp;color=0,0,0&amp;vpa=69&amp;vtp=1&amp;bbb=1"/>
          <p:cNvSpPr/>
          <p:nvPr/>
        </p:nvSpPr>
        <p:spPr>
          <a:xfrm>
            <a:off x="2883567" y="2342393"/>
            <a:ext cx="204470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连词，所以</a:t>
            </a:r>
            <a:endParaRPr lang="en-US" altLang="zh-CN" sz="2800" dirty="0"/>
          </a:p>
        </p:txBody>
      </p:sp>
      <p:sp>
        <p:nvSpPr>
          <p:cNvPr id="9" name="QB_7_AN.134_1#226343a15.bracket?pid=73d54d6c9&amp;color=0,0,0&amp;vpa=70&amp;vtp=1&amp;bbb=1"/>
          <p:cNvSpPr/>
          <p:nvPr/>
        </p:nvSpPr>
        <p:spPr>
          <a:xfrm>
            <a:off x="3950366" y="2969138"/>
            <a:ext cx="2044700"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名词，老友</a:t>
            </a:r>
            <a:endParaRPr lang="en-US" altLang="zh-CN" sz="2800" dirty="0"/>
          </a:p>
        </p:txBody>
      </p:sp>
      <p:sp>
        <p:nvSpPr>
          <p:cNvPr id="10" name="QB_7_BD.129_1#226343a15?pid=73d54d6c9&amp;color=0,0,0&amp;vtp=1&amp;bbb=1&amp;zzd= 1"/>
          <p:cNvSpPr/>
          <p:nvPr/>
        </p:nvSpPr>
        <p:spPr>
          <a:xfrm>
            <a:off x="2193830" y="234747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QB_7_BD.129_1#226343a15?pid=73d54d6c9&amp;color=0,0,0&amp;vtp=1&amp;bbb=1&amp;zzd= 2"/>
          <p:cNvSpPr/>
          <p:nvPr/>
        </p:nvSpPr>
        <p:spPr>
          <a:xfrm>
            <a:off x="1127030" y="299517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QB_7_BD.129_1#226343a15?pid=73d54d6c9&amp;color=0,0,0&amp;vtp=1&amp;bbb=1&amp;zzd= 3"/>
          <p:cNvSpPr/>
          <p:nvPr/>
        </p:nvSpPr>
        <p:spPr>
          <a:xfrm>
            <a:off x="1482630" y="356153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Effect transition="in" filter="wipe(left)">
                                      <p:cBhvr>
                                        <p:cTn id="23" dur="500"/>
                                        <p:tgtEl>
                                          <p:spTgt spid="9">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wipe(left)">
                                      <p:cBhvr>
                                        <p:cTn id="26"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7" grpId="0" animBg="1" build="p"/>
      <p:bldP spid="9"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35_1#b33be2383?pid=11ffdc1fc&amp;color=0,0,0&amp;vtp=1&amp;bt=1&amp;bbb=1"/>
          <p:cNvSpPr/>
          <p:nvPr/>
        </p:nvSpPr>
        <p:spPr>
          <a:xfrm>
            <a:off x="612648" y="468000"/>
            <a:ext cx="10963656" cy="567817"/>
          </a:xfrm>
          <a:prstGeom prst="rect">
            <a:avLst/>
          </a:prstGeom>
          <a:noFill/>
        </p:spPr>
        <p:txBody>
          <a:bodyPr wrap="none" lIns="0" tIns="0" rIns="0" bIns="0" rtlCol="0" anchor="t"/>
          <a:lstStyle/>
          <a:p>
            <a:pPr algn="l" latinLnBrk="1">
              <a:lnSpc>
                <a:spcPts val="50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实</a:t>
            </a:r>
            <a:endParaRPr lang="en-US" altLang="zh-CN" sz="2800" dirty="0"/>
          </a:p>
        </p:txBody>
      </p:sp>
      <p:sp>
        <p:nvSpPr>
          <p:cNvPr id="3" name="QB_7_BD.136_1#2424e54fe?pid=b33be2383&amp;color=0,0,0&amp;vtp=1&amp;bbb=1"/>
          <p:cNvSpPr/>
          <p:nvPr/>
        </p:nvSpPr>
        <p:spPr>
          <a:xfrm>
            <a:off x="612648" y="1106683"/>
            <a:ext cx="10963656" cy="12013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不抑耗其实而已(</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②</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其实害之(</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4" name="QB_7_AN.137_1#2424e54fe.bracket?pid=b33be2383&amp;color=0,0,0&amp;vpa=71&amp;vtp=1&amp;bbb=1"/>
          <p:cNvSpPr/>
          <p:nvPr/>
        </p:nvSpPr>
        <p:spPr>
          <a:xfrm>
            <a:off x="3594766" y="1114303"/>
            <a:ext cx="204470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名词，果实</a:t>
            </a:r>
            <a:endParaRPr lang="en-US" altLang="zh-CN" sz="2800" dirty="0"/>
          </a:p>
        </p:txBody>
      </p:sp>
      <p:sp>
        <p:nvSpPr>
          <p:cNvPr id="6" name="QB_7_AN.139_1#2424e54fe.bracket?pid=b33be2383&amp;color=0,0,0&amp;vpa=72&amp;vtp=1&amp;bbb=1"/>
          <p:cNvSpPr/>
          <p:nvPr/>
        </p:nvSpPr>
        <p:spPr>
          <a:xfrm>
            <a:off x="2527967" y="1741048"/>
            <a:ext cx="2401888"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副词，实际上</a:t>
            </a:r>
            <a:endParaRPr lang="en-US" altLang="zh-CN" sz="2800" dirty="0"/>
          </a:p>
        </p:txBody>
      </p:sp>
      <p:sp>
        <p:nvSpPr>
          <p:cNvPr id="7" name="QO_6_BD.140_1#e7fcc2260?pid=11ffdc1fc&amp;color=0,0,0&amp;vtp=1&amp;bbb=1"/>
          <p:cNvSpPr/>
          <p:nvPr/>
        </p:nvSpPr>
        <p:spPr>
          <a:xfrm>
            <a:off x="612648" y="2319850"/>
            <a:ext cx="10963656" cy="567817"/>
          </a:xfrm>
          <a:prstGeom prst="rect">
            <a:avLst/>
          </a:prstGeom>
          <a:noFill/>
        </p:spPr>
        <p:txBody>
          <a:bodyPr wrap="none" lIns="0" tIns="0" rIns="0" bIns="0" rtlCol="0" anchor="t"/>
          <a:lstStyle/>
          <a:p>
            <a:pPr algn="l" latinLnBrk="1">
              <a:lnSpc>
                <a:spcPts val="50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传</a:t>
            </a:r>
            <a:endParaRPr lang="en-US" altLang="zh-CN" sz="2800" dirty="0"/>
          </a:p>
        </p:txBody>
      </p:sp>
      <p:sp>
        <p:nvSpPr>
          <p:cNvPr id="8" name="QB_7_BD.141_1#34b45d9a2?pid=e7fcc2260&amp;color=0,0,0&amp;vtp=1&amp;bbb=1"/>
          <p:cNvSpPr/>
          <p:nvPr/>
        </p:nvSpPr>
        <p:spPr>
          <a:xfrm>
            <a:off x="612648" y="2964058"/>
            <a:ext cx="10963656" cy="12013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种树郭橐驼传(</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②</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传其事以为官戒也(</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9" name="QB_7_AN.142_1#34b45d9a2.bracket?pid=e7fcc2260&amp;color=0,0,0&amp;vpa=73&amp;vtp=1&amp;bbb=1"/>
          <p:cNvSpPr/>
          <p:nvPr/>
        </p:nvSpPr>
        <p:spPr>
          <a:xfrm>
            <a:off x="3239166" y="2971678"/>
            <a:ext cx="38306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名词，传记，一种文体</a:t>
            </a:r>
            <a:endParaRPr lang="en-US" altLang="zh-CN" sz="2800" dirty="0"/>
          </a:p>
        </p:txBody>
      </p:sp>
      <p:sp>
        <p:nvSpPr>
          <p:cNvPr id="11" name="QB_7_AN.144_1#34b45d9a2.bracket?pid=e7fcc2260&amp;color=0,0,0&amp;vpa=74&amp;vtp=1&amp;bbb=1"/>
          <p:cNvSpPr/>
          <p:nvPr/>
        </p:nvSpPr>
        <p:spPr>
          <a:xfrm>
            <a:off x="3950366" y="3598423"/>
            <a:ext cx="2044700"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动词，记载</a:t>
            </a:r>
            <a:endParaRPr lang="en-US" altLang="zh-CN" sz="2800" dirty="0"/>
          </a:p>
        </p:txBody>
      </p:sp>
      <p:sp>
        <p:nvSpPr>
          <p:cNvPr id="12" name="QB_7_BD.136_1#2424e54fe?pid=b33be2383&amp;color=0,0,0&amp;vtp=1&amp;bbb=1&amp;zzd= 1"/>
          <p:cNvSpPr/>
          <p:nvPr/>
        </p:nvSpPr>
        <p:spPr>
          <a:xfrm>
            <a:off x="2549430" y="176708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QB_7_BD.136_1#2424e54fe?pid=b33be2383&amp;color=0,0,0&amp;vtp=1&amp;bbb=1&amp;zzd= 2"/>
          <p:cNvSpPr/>
          <p:nvPr/>
        </p:nvSpPr>
        <p:spPr>
          <a:xfrm>
            <a:off x="1482630" y="233344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QB_7_BD.141_1#34b45d9a2?pid=e7fcc2260&amp;color=0,0,0&amp;vtp=1&amp;bbb=1&amp;zzd= 1"/>
          <p:cNvSpPr/>
          <p:nvPr/>
        </p:nvSpPr>
        <p:spPr>
          <a:xfrm>
            <a:off x="2905030" y="3624458"/>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QB_7_BD.141_1#34b45d9a2?pid=e7fcc2260&amp;color=0,0,0&amp;vtp=1&amp;bbb=1&amp;zzd= 2"/>
          <p:cNvSpPr/>
          <p:nvPr/>
        </p:nvSpPr>
        <p:spPr>
          <a:xfrm>
            <a:off x="1127030" y="4190815"/>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Effect transition="in" filter="wipe(left)">
                                      <p:cBhvr>
                                        <p:cTn id="23" dur="500"/>
                                        <p:tgtEl>
                                          <p:spTgt spid="9">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wipe(left)">
                                      <p:cBhvr>
                                        <p:cTn id="26" dur="5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1">
                                            <p:bg/>
                                          </p:spTgt>
                                        </p:tgtEl>
                                        <p:attrNameLst>
                                          <p:attrName>style.visibility</p:attrName>
                                        </p:attrNameLst>
                                      </p:cBhvr>
                                      <p:to>
                                        <p:strVal val="visible"/>
                                      </p:to>
                                    </p:set>
                                    <p:animEffect transition="in" filter="wipe(left)">
                                      <p:cBhvr>
                                        <p:cTn id="31" dur="500"/>
                                        <p:tgtEl>
                                          <p:spTgt spid="11">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wipe(left)">
                                      <p:cBhvr>
                                        <p:cTn id="34"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9" grpId="0" animBg="1" build="p"/>
      <p:bldP spid="11"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45_1#41cfe1e57?pid=11ffdc1fc&amp;color=0,0,0&amp;vtp=1&amp;bt=1&amp;bbb=1"/>
          <p:cNvSpPr/>
          <p:nvPr/>
        </p:nvSpPr>
        <p:spPr>
          <a:xfrm>
            <a:off x="612648" y="468000"/>
            <a:ext cx="10963656" cy="567817"/>
          </a:xfrm>
          <a:prstGeom prst="rect">
            <a:avLst/>
          </a:prstGeom>
          <a:noFill/>
        </p:spPr>
        <p:txBody>
          <a:bodyPr wrap="none" lIns="0" tIns="0" rIns="0" bIns="0" rtlCol="0" anchor="t"/>
          <a:lstStyle/>
          <a:p>
            <a:pPr algn="l" latinLnBrk="1">
              <a:lnSpc>
                <a:spcPts val="50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然</a:t>
            </a:r>
            <a:endParaRPr lang="en-US" altLang="zh-CN" sz="2800" dirty="0"/>
          </a:p>
        </p:txBody>
      </p:sp>
      <p:sp>
        <p:nvSpPr>
          <p:cNvPr id="3" name="QB_7_BD.146_1#eee266af8?pid=41cfe1e57&amp;color=0,0,0&amp;vtp=1&amp;bbb=1"/>
          <p:cNvSpPr/>
          <p:nvPr/>
        </p:nvSpPr>
        <p:spPr>
          <a:xfrm>
            <a:off x="612648" y="1106683"/>
            <a:ext cx="10963656" cy="18490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隆然伏行(</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②</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既然已(</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③</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然吾居乡(</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4" name="QB_7_AN.147_1#eee266af8.bracket?pid=41cfe1e57&amp;color=0,0,0&amp;vpa=75&amp;vtp=1&amp;bbb=1"/>
          <p:cNvSpPr/>
          <p:nvPr/>
        </p:nvSpPr>
        <p:spPr>
          <a:xfrm>
            <a:off x="2527967" y="1114303"/>
            <a:ext cx="4187825"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形容词词尾，</a:t>
            </a:r>
            <a:r>
              <a:rPr lang="en-US" altLang="zh-CN" sz="2800" b="1" i="0" dirty="0">
                <a:solidFill>
                  <a:srgbClr val="FF0000"/>
                </a:solidFill>
                <a:latin typeface="宋体" panose="02010600030101010101" pitchFamily="2" charset="-122"/>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的样子</a:t>
            </a:r>
            <a:endParaRPr lang="en-US" altLang="zh-CN" sz="2800" dirty="0"/>
          </a:p>
        </p:txBody>
      </p:sp>
      <p:sp>
        <p:nvSpPr>
          <p:cNvPr id="6" name="QB_7_AN.149_1#eee266af8.bracket?pid=41cfe1e57&amp;color=0,0,0&amp;vpa=76&amp;vtp=1&amp;bbb=1"/>
          <p:cNvSpPr/>
          <p:nvPr/>
        </p:nvSpPr>
        <p:spPr>
          <a:xfrm>
            <a:off x="2172367" y="1762003"/>
            <a:ext cx="2759075"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指示代词，这样</a:t>
            </a:r>
            <a:endParaRPr lang="en-US" altLang="zh-CN" sz="2800" dirty="0"/>
          </a:p>
        </p:txBody>
      </p:sp>
      <p:sp>
        <p:nvSpPr>
          <p:cNvPr id="8" name="QB_7_AN.151_1#eee266af8.bracket?pid=41cfe1e57&amp;color=0,0,0&amp;vpa=77&amp;vtp=1&amp;bbb=1"/>
          <p:cNvSpPr/>
          <p:nvPr/>
        </p:nvSpPr>
        <p:spPr>
          <a:xfrm>
            <a:off x="2527967" y="2388748"/>
            <a:ext cx="3830638"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连词，表示转折，但是</a:t>
            </a:r>
            <a:endParaRPr lang="en-US" altLang="zh-CN" sz="2800" dirty="0"/>
          </a:p>
        </p:txBody>
      </p:sp>
      <p:sp>
        <p:nvSpPr>
          <p:cNvPr id="9" name="QB_7_BD.146_1#eee266af8?pid=41cfe1e57&amp;color=0,0,0&amp;vtp=1&amp;bbb=1&amp;zzd= 1"/>
          <p:cNvSpPr/>
          <p:nvPr/>
        </p:nvSpPr>
        <p:spPr>
          <a:xfrm>
            <a:off x="1482630" y="176708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QB_7_BD.146_1#eee266af8?pid=41cfe1e57&amp;color=0,0,0&amp;vtp=1&amp;bbb=1&amp;zzd= 2"/>
          <p:cNvSpPr/>
          <p:nvPr/>
        </p:nvSpPr>
        <p:spPr>
          <a:xfrm>
            <a:off x="1482630" y="241478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QB_7_BD.146_1#eee266af8?pid=41cfe1e57&amp;color=0,0,0&amp;vtp=1&amp;bbb=1&amp;zzd= 3"/>
          <p:cNvSpPr/>
          <p:nvPr/>
        </p:nvSpPr>
        <p:spPr>
          <a:xfrm>
            <a:off x="1127030" y="298114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8"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52_1#c550b417c?pid=11ffdc1fc&amp;color=0,0,0&amp;vtp=1&amp;bt=1&amp;bbb=1"/>
          <p:cNvSpPr/>
          <p:nvPr/>
        </p:nvSpPr>
        <p:spPr>
          <a:xfrm>
            <a:off x="612648" y="468000"/>
            <a:ext cx="10963656" cy="567817"/>
          </a:xfrm>
          <a:prstGeom prst="rect">
            <a:avLst/>
          </a:prstGeom>
          <a:noFill/>
        </p:spPr>
        <p:txBody>
          <a:bodyPr wrap="none" lIns="0" tIns="0" rIns="0" bIns="0" rtlCol="0" anchor="t"/>
          <a:lstStyle/>
          <a:p>
            <a:pPr algn="l" latinLnBrk="1">
              <a:lnSpc>
                <a:spcPts val="50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而</a:t>
            </a:r>
            <a:endParaRPr lang="en-US" altLang="zh-CN" sz="2800" dirty="0"/>
          </a:p>
        </p:txBody>
      </p:sp>
      <p:sp>
        <p:nvSpPr>
          <p:cNvPr id="3" name="QB_7_BD.153_1#c7f82365d?pid=c550b417c&amp;color=0,0,0&amp;vtp=1&amp;bbb=1"/>
          <p:cNvSpPr/>
          <p:nvPr/>
        </p:nvSpPr>
        <p:spPr>
          <a:xfrm>
            <a:off x="612648" y="1106683"/>
            <a:ext cx="10963656" cy="24967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鸣鼓而聚之(</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②</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字而幼孩(</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③</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旦视而暮抚(</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④</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而木之性日以离矣(</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4" name="QB_7_AN.154_1#c7f82365d.bracket?pid=c550b417c&amp;color=0,0,0&amp;vpa=78&amp;vtp=1&amp;bbb=1"/>
          <p:cNvSpPr/>
          <p:nvPr/>
        </p:nvSpPr>
        <p:spPr>
          <a:xfrm>
            <a:off x="2896267" y="1114303"/>
            <a:ext cx="633095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连词，表示承接，一说表目的，可不译</a:t>
            </a:r>
            <a:endParaRPr lang="en-US" altLang="zh-CN" sz="2800" dirty="0"/>
          </a:p>
        </p:txBody>
      </p:sp>
      <p:sp>
        <p:nvSpPr>
          <p:cNvPr id="6" name="QB_7_AN.156_1#c7f82365d.bracket?pid=c550b417c&amp;color=0,0,0&amp;vpa=79&amp;vtp=1&amp;bbb=1"/>
          <p:cNvSpPr/>
          <p:nvPr/>
        </p:nvSpPr>
        <p:spPr>
          <a:xfrm>
            <a:off x="2527967" y="1762003"/>
            <a:ext cx="240188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代词，你们的</a:t>
            </a:r>
            <a:endParaRPr lang="en-US" altLang="zh-CN" sz="2800" dirty="0"/>
          </a:p>
        </p:txBody>
      </p:sp>
      <p:sp>
        <p:nvSpPr>
          <p:cNvPr id="8" name="QB_7_AN.158_1#c7f82365d.bracket?pid=c550b417c&amp;color=0,0,0&amp;vpa=80&amp;vtp=1&amp;bbb=1"/>
          <p:cNvSpPr/>
          <p:nvPr/>
        </p:nvSpPr>
        <p:spPr>
          <a:xfrm>
            <a:off x="2883567" y="2409703"/>
            <a:ext cx="2759075"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连词，表示并列</a:t>
            </a:r>
            <a:endParaRPr lang="en-US" altLang="zh-CN" sz="2800" dirty="0"/>
          </a:p>
        </p:txBody>
      </p:sp>
      <p:sp>
        <p:nvSpPr>
          <p:cNvPr id="10" name="QB_7_AN.160_1#c7f82365d.bracket?pid=c550b417c&amp;color=0,0,0&amp;vpa=81&amp;vtp=1&amp;bbb=1"/>
          <p:cNvSpPr/>
          <p:nvPr/>
        </p:nvSpPr>
        <p:spPr>
          <a:xfrm>
            <a:off x="3963066" y="3036448"/>
            <a:ext cx="5257800"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连词，表示顺承，可译为“于是”</a:t>
            </a:r>
            <a:endParaRPr lang="en-US" altLang="zh-CN" sz="2800" dirty="0"/>
          </a:p>
        </p:txBody>
      </p:sp>
      <p:sp>
        <p:nvSpPr>
          <p:cNvPr id="11" name="QB_7_BD.153_1#c7f82365d?pid=c550b417c&amp;color=0,0,0&amp;vtp=1&amp;bbb=1&amp;zzd= 1"/>
          <p:cNvSpPr/>
          <p:nvPr/>
        </p:nvSpPr>
        <p:spPr>
          <a:xfrm>
            <a:off x="1838230" y="176708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QB_7_BD.153_1#c7f82365d?pid=c550b417c&amp;color=0,0,0&amp;vtp=1&amp;bbb=1&amp;zzd= 2"/>
          <p:cNvSpPr/>
          <p:nvPr/>
        </p:nvSpPr>
        <p:spPr>
          <a:xfrm>
            <a:off x="1482630" y="241478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QB_7_BD.153_1#c7f82365d?pid=c550b417c&amp;color=0,0,0&amp;vtp=1&amp;bbb=1&amp;zzd= 3"/>
          <p:cNvSpPr/>
          <p:nvPr/>
        </p:nvSpPr>
        <p:spPr>
          <a:xfrm>
            <a:off x="1838230" y="306248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QB_7_BD.153_1#c7f82365d?pid=c550b417c&amp;color=0,0,0&amp;vtp=1&amp;bbb=1&amp;zzd= 4"/>
          <p:cNvSpPr/>
          <p:nvPr/>
        </p:nvSpPr>
        <p:spPr>
          <a:xfrm>
            <a:off x="1127030" y="362884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bg/>
                                          </p:spTgt>
                                        </p:tgtEl>
                                        <p:attrNameLst>
                                          <p:attrName>style.visibility</p:attrName>
                                        </p:attrNameLst>
                                      </p:cBhvr>
                                      <p:to>
                                        <p:strVal val="visible"/>
                                      </p:to>
                                    </p:set>
                                    <p:animEffect transition="in" filter="wipe(left)">
                                      <p:cBhvr>
                                        <p:cTn id="31" dur="500"/>
                                        <p:tgtEl>
                                          <p:spTgt spid="10">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wipe(left)">
                                      <p:cBhvr>
                                        <p:cTn id="34"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8" grpId="0" animBg="1" build="p"/>
      <p:bldP spid="10"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61_1#b21b7acee?pid=11ffdc1fc&amp;color=0,0,0&amp;vtp=1&amp;bt=1&amp;bbb=1"/>
          <p:cNvSpPr/>
          <p:nvPr/>
        </p:nvSpPr>
        <p:spPr>
          <a:xfrm>
            <a:off x="612648" y="468000"/>
            <a:ext cx="10963656" cy="567817"/>
          </a:xfrm>
          <a:prstGeom prst="rect">
            <a:avLst/>
          </a:prstGeom>
          <a:noFill/>
        </p:spPr>
        <p:txBody>
          <a:bodyPr wrap="none" lIns="0" tIns="0" rIns="0" bIns="0" rtlCol="0" anchor="t"/>
          <a:lstStyle/>
          <a:p>
            <a:pPr algn="l" latinLnBrk="1">
              <a:lnSpc>
                <a:spcPts val="50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且</a:t>
            </a:r>
            <a:endParaRPr lang="en-US" altLang="zh-CN" sz="2800" dirty="0"/>
          </a:p>
        </p:txBody>
      </p:sp>
      <p:sp>
        <p:nvSpPr>
          <p:cNvPr id="3" name="QB_7_BD.162_1#4efb9c0d5?pid=b21b7acee&amp;color=0,0,0&amp;vtp=1&amp;bbb=1"/>
          <p:cNvSpPr/>
          <p:nvPr/>
        </p:nvSpPr>
        <p:spPr>
          <a:xfrm>
            <a:off x="612648" y="1106683"/>
            <a:ext cx="10963656" cy="18490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且硕茂</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早实以蕃(</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②</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吾小人辍飧饔以劳吏者，且不得暇(</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③</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故病且怠(</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4" name="QB_7_AN.163_1#4efb9c0d5.bracket?pid=b21b7acee&amp;color=0,0,0&amp;vpa=82&amp;vtp=1&amp;bbb=1"/>
          <p:cNvSpPr/>
          <p:nvPr/>
        </p:nvSpPr>
        <p:spPr>
          <a:xfrm>
            <a:off x="3950366" y="1114303"/>
            <a:ext cx="38306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连词，表示递进，而且</a:t>
            </a:r>
            <a:endParaRPr lang="en-US" altLang="zh-CN" sz="2800" dirty="0"/>
          </a:p>
        </p:txBody>
      </p:sp>
      <p:sp>
        <p:nvSpPr>
          <p:cNvPr id="6" name="QB_7_AN.165_1#4efb9c0d5.bracket?pid=b21b7acee&amp;color=0,0,0&amp;vpa=83&amp;vtp=1&amp;bbb=1"/>
          <p:cNvSpPr/>
          <p:nvPr/>
        </p:nvSpPr>
        <p:spPr>
          <a:xfrm>
            <a:off x="6439567" y="1762003"/>
            <a:ext cx="38306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连词，表示让步，尚且</a:t>
            </a:r>
            <a:endParaRPr lang="en-US" altLang="zh-CN" sz="2800" dirty="0"/>
          </a:p>
        </p:txBody>
      </p:sp>
      <p:sp>
        <p:nvSpPr>
          <p:cNvPr id="8" name="QB_7_AN.167_1#4efb9c0d5.bracket?pid=b21b7acee&amp;color=0,0,0&amp;vpa=84&amp;vtp=1&amp;bbb=1"/>
          <p:cNvSpPr/>
          <p:nvPr/>
        </p:nvSpPr>
        <p:spPr>
          <a:xfrm>
            <a:off x="2527967" y="2388748"/>
            <a:ext cx="3830638"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连词，表示并列，并且</a:t>
            </a:r>
            <a:endParaRPr lang="en-US" altLang="zh-CN" sz="2800" dirty="0"/>
          </a:p>
        </p:txBody>
      </p:sp>
      <p:sp>
        <p:nvSpPr>
          <p:cNvPr id="9" name="QB_7_BD.162_1#4efb9c0d5?pid=b21b7acee&amp;color=0,0,0&amp;vtp=1&amp;bbb=1&amp;zzd= 1"/>
          <p:cNvSpPr/>
          <p:nvPr/>
        </p:nvSpPr>
        <p:spPr>
          <a:xfrm>
            <a:off x="1127030" y="176708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QB_7_BD.162_1#4efb9c0d5?pid=b21b7acee&amp;color=0,0,0&amp;vtp=1&amp;bbb=1&amp;zzd= 2"/>
          <p:cNvSpPr/>
          <p:nvPr/>
        </p:nvSpPr>
        <p:spPr>
          <a:xfrm>
            <a:off x="5038630" y="241478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QB_7_BD.162_1#4efb9c0d5?pid=b21b7acee&amp;color=0,0,0&amp;vtp=1&amp;bbb=1&amp;zzd= 3"/>
          <p:cNvSpPr/>
          <p:nvPr/>
        </p:nvSpPr>
        <p:spPr>
          <a:xfrm>
            <a:off x="1838230" y="298114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8"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68_1#aa08e7ccd?pid=11ffdc1fc&amp;color=0,0,0&amp;vtp=1&amp;bt=1&amp;bbb=1"/>
          <p:cNvSpPr/>
          <p:nvPr/>
        </p:nvSpPr>
        <p:spPr>
          <a:xfrm>
            <a:off x="612648" y="468000"/>
            <a:ext cx="10963656" cy="567817"/>
          </a:xfrm>
          <a:prstGeom prst="rect">
            <a:avLst/>
          </a:prstGeom>
          <a:noFill/>
        </p:spPr>
        <p:txBody>
          <a:bodyPr wrap="none" lIns="0" tIns="0" rIns="0" bIns="0" rtlCol="0" anchor="t"/>
          <a:lstStyle/>
          <a:p>
            <a:pPr algn="l" latinLnBrk="1">
              <a:lnSpc>
                <a:spcPts val="50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若</a:t>
            </a:r>
            <a:endParaRPr lang="en-US" altLang="zh-CN" sz="2800" dirty="0"/>
          </a:p>
        </p:txBody>
      </p:sp>
      <p:sp>
        <p:nvSpPr>
          <p:cNvPr id="3" name="QB_7_BD.169_1#8d42c8208?pid=aa08e7ccd&amp;color=0,0,0&amp;vtp=1&amp;bbb=1"/>
          <p:cNvSpPr/>
          <p:nvPr/>
        </p:nvSpPr>
        <p:spPr>
          <a:xfrm>
            <a:off x="612648" y="1106683"/>
            <a:ext cx="10963656" cy="24967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其置也若弃(</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②</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若不过焉则不及(</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③</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故不我若也(</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ADA3"/>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④</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若入前为寿，寿毕，请以剑舞(</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4" name="QB_7_AN.170_1#8d42c8208.bracket?pid=aa08e7ccd&amp;color=0,0,0&amp;vpa=85&amp;vtp=1&amp;bbb=1"/>
          <p:cNvSpPr/>
          <p:nvPr/>
        </p:nvSpPr>
        <p:spPr>
          <a:xfrm>
            <a:off x="2883567" y="1114303"/>
            <a:ext cx="1687513"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动词，像</a:t>
            </a:r>
            <a:endParaRPr lang="en-US" altLang="zh-CN" sz="2800" dirty="0"/>
          </a:p>
        </p:txBody>
      </p:sp>
      <p:sp>
        <p:nvSpPr>
          <p:cNvPr id="6" name="QB_7_AN.172_1#8d42c8208.bracket?pid=aa08e7ccd&amp;color=0,0,0&amp;vpa=86&amp;vtp=1&amp;bbb=1"/>
          <p:cNvSpPr/>
          <p:nvPr/>
        </p:nvSpPr>
        <p:spPr>
          <a:xfrm>
            <a:off x="3594766" y="1762003"/>
            <a:ext cx="2044700"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连词，如果</a:t>
            </a:r>
            <a:endParaRPr lang="en-US" altLang="zh-CN" sz="2800" dirty="0"/>
          </a:p>
        </p:txBody>
      </p:sp>
      <p:sp>
        <p:nvSpPr>
          <p:cNvPr id="8" name="QB_7_AN.174_1#8d42c8208.bracket?pid=aa08e7ccd&amp;color=0,0,0&amp;vpa=87&amp;vtp=1&amp;bbb=1"/>
          <p:cNvSpPr/>
          <p:nvPr/>
        </p:nvSpPr>
        <p:spPr>
          <a:xfrm>
            <a:off x="2883567" y="2409703"/>
            <a:ext cx="3116263"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动词，如，比得上</a:t>
            </a:r>
            <a:endParaRPr lang="en-US" altLang="zh-CN" sz="2800" dirty="0"/>
          </a:p>
        </p:txBody>
      </p:sp>
      <p:sp>
        <p:nvSpPr>
          <p:cNvPr id="10" name="QB_7_AN.176_1#8d42c8208.bracket?pid=aa08e7ccd&amp;color=0,0,0&amp;vpa=88&amp;vtp=1&amp;bbb=1"/>
          <p:cNvSpPr/>
          <p:nvPr/>
        </p:nvSpPr>
        <p:spPr>
          <a:xfrm>
            <a:off x="5728366" y="3036448"/>
            <a:ext cx="1687513"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代词，你</a:t>
            </a:r>
            <a:endParaRPr lang="en-US" altLang="zh-CN" sz="2800" dirty="0"/>
          </a:p>
        </p:txBody>
      </p:sp>
      <p:sp>
        <p:nvSpPr>
          <p:cNvPr id="11" name="QB_7_BD.169_1#8d42c8208?pid=aa08e7ccd&amp;color=0,0,0&amp;vtp=1&amp;bbb=1&amp;zzd= 1"/>
          <p:cNvSpPr/>
          <p:nvPr/>
        </p:nvSpPr>
        <p:spPr>
          <a:xfrm>
            <a:off x="2193830" y="176708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QB_7_BD.169_1#8d42c8208?pid=aa08e7ccd&amp;color=0,0,0&amp;vtp=1&amp;bbb=1&amp;zzd= 2"/>
          <p:cNvSpPr/>
          <p:nvPr/>
        </p:nvSpPr>
        <p:spPr>
          <a:xfrm>
            <a:off x="1127030" y="241478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QB_7_BD.169_1#8d42c8208?pid=aa08e7ccd&amp;color=0,0,0&amp;vtp=1&amp;bbb=1&amp;zzd= 3"/>
          <p:cNvSpPr/>
          <p:nvPr/>
        </p:nvSpPr>
        <p:spPr>
          <a:xfrm>
            <a:off x="2193830" y="306248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QB_7_BD.169_1#8d42c8208?pid=aa08e7ccd&amp;color=0,0,0&amp;vtp=1&amp;bbb=1&amp;zzd= 4"/>
          <p:cNvSpPr/>
          <p:nvPr/>
        </p:nvSpPr>
        <p:spPr>
          <a:xfrm>
            <a:off x="1127030" y="362884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bg/>
                                          </p:spTgt>
                                        </p:tgtEl>
                                        <p:attrNameLst>
                                          <p:attrName>style.visibility</p:attrName>
                                        </p:attrNameLst>
                                      </p:cBhvr>
                                      <p:to>
                                        <p:strVal val="visible"/>
                                      </p:to>
                                    </p:set>
                                    <p:animEffect transition="in" filter="wipe(left)">
                                      <p:cBhvr>
                                        <p:cTn id="31" dur="500"/>
                                        <p:tgtEl>
                                          <p:spTgt spid="10">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wipe(left)">
                                      <p:cBhvr>
                                        <p:cTn id="34"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8" grpId="0" animBg="1" build="p"/>
      <p:bldP spid="10"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f14c461cc.fixed?pid=faeef29d3&amp;color=0,173,163&amp;vtp=1&amp;bbb=1"/>
          <p:cNvSpPr/>
          <p:nvPr/>
        </p:nvSpPr>
        <p:spPr>
          <a:xfrm>
            <a:off x="1618488" y="2660904"/>
            <a:ext cx="8997696" cy="722376"/>
          </a:xfrm>
          <a:prstGeom prst="rect">
            <a:avLst/>
          </a:prstGeom>
          <a:noFill/>
        </p:spPr>
        <p:txBody>
          <a:bodyPr wrap="none" lIns="0" tIns="0" rIns="0" bIns="0" rtlCol="0" anchor="ctr"/>
          <a:lstStyle/>
          <a:p>
            <a:pPr algn="ctr" latinLnBrk="1">
              <a:lnSpc>
                <a:spcPts val="5000"/>
              </a:lnSpc>
            </a:pPr>
            <a:r>
              <a:rPr lang="en-US" altLang="zh-CN" sz="40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自主学习·悟新知</a:t>
            </a:r>
            <a:endParaRPr lang="en-US" altLang="zh-CN" sz="4000" dirty="0"/>
          </a:p>
        </p:txBody>
      </p:sp>
      <p:sp>
        <p:nvSpPr>
          <p:cNvPr id="3" name="C_3#f14c461cc"/>
          <p:cNvSpPr/>
          <p:nvPr/>
        </p:nvSpPr>
        <p:spPr>
          <a:xfrm>
            <a:off x="1618488" y="3419856"/>
            <a:ext cx="8961120" cy="9144"/>
          </a:xfrm>
          <a:prstGeom prst="line">
            <a:avLst/>
          </a:prstGeom>
          <a:noFill/>
          <a:ln w="28575">
            <a:solidFill>
              <a:srgbClr val="00ADA3"/>
            </a:solidFill>
            <a:prstDash val="solid"/>
          </a:ln>
        </p:spPr>
        <p:txBody>
          <a:bodyPr/>
          <a:lstStyle/>
          <a:p>
            <a:endParaRPr lang="zh-CN" altLang="en-US"/>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cd00c08be?pid=d9486425b&amp;color=0,0,0&amp;vtp=1&amp;bt=1&amp;bbb=1&amp;hb=1"/>
          <p:cNvSpPr/>
          <p:nvPr/>
        </p:nvSpPr>
        <p:spPr>
          <a:xfrm>
            <a:off x="612648" y="468000"/>
            <a:ext cx="10963656" cy="5624132"/>
          </a:xfrm>
          <a:prstGeom prst="rect">
            <a:avLst/>
          </a:prstGeom>
          <a:noFill/>
        </p:spPr>
        <p:txBody>
          <a:bodyPr wrap="none" lIns="0" tIns="0" rIns="0" bIns="0" rtlCol="0" anchor="t"/>
          <a:lstStyle/>
          <a:p>
            <a:pPr algn="l" latinLnBrk="1">
              <a:lnSpc>
                <a:spcPts val="5000"/>
              </a:lnSpc>
            </a:pPr>
            <a:r>
              <a:rPr lang="en-US" altLang="zh-CN" sz="28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文言知识</a:t>
            </a:r>
            <a:endParaRPr lang="en-US" altLang="zh-CN" sz="2800" dirty="0"/>
          </a:p>
          <a:p>
            <a:pPr algn="ctr" latinLnBrk="1">
              <a:lnSpc>
                <a:spcPts val="50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古代的人称代词</a:t>
            </a:r>
            <a:endParaRPr lang="en-US" altLang="zh-CN" sz="2800" dirty="0"/>
          </a:p>
          <a:p>
            <a:pPr latinLnBrk="1">
              <a:lnSpc>
                <a:spcPts val="5000"/>
              </a:lnSpc>
            </a:pPr>
            <a:r>
              <a:rPr lang="en-US" altLang="zh-CN" sz="2800" b="0" i="0">
                <a:solidFill>
                  <a:srgbClr val="00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古代汉语中有不少人称代词</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其功用与现代汉语基本相同</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用于</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代替人或事物的名称</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具体分类如下</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50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1.</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第一人称</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自称</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000"/>
              </a:lnSpc>
              <a:spcBef>
                <a:spcPts val="0"/>
              </a:spcBef>
              <a:spcAft>
                <a:spcPts val="0"/>
              </a:spcAft>
              <a:buClrTx/>
              <a:buSzTx/>
              <a:buFontTx/>
              <a:buNone/>
              <a:defRPr/>
            </a:pPr>
            <a:r>
              <a:rPr kumimoji="0" lang="en-US" altLang="zh-CN" sz="2800" b="0" i="0" strike="noStrike" kern="1200" cap="none" spc="0" normalizeH="0" baseline="0" noProof="0">
                <a:ln>
                  <a:noFill/>
                </a:ln>
                <a:solidFill>
                  <a:srgbClr val="000000"/>
                </a:solidFill>
                <a:effectLst/>
                <a:uLnTx/>
                <a:uFillTx/>
                <a:latin typeface="宋体" panose="02010600030101010101" pitchFamily="2" charset="-122"/>
                <a:ea typeface="楷体" panose="02010609060101010101" pitchFamily="34" charset="-122"/>
                <a:cs typeface="Times New Roman" panose="02020603050405020304"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常用代词</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吾</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我</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余</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予</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等</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通常译为</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我</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我的</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我们</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我们</a:t>
            </a:r>
            <a:endPar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endParaRPr>
          </a:p>
          <a:p>
            <a:pPr marL="0" marR="0" lvl="0" indent="0" defTabSz="914400" rtl="0" eaLnBrk="1" fontAlgn="auto" latinLnBrk="1" hangingPunct="1">
              <a:lnSpc>
                <a:spcPts val="50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的</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000"/>
              </a:lnSpc>
              <a:spcBef>
                <a:spcPts val="0"/>
              </a:spcBef>
              <a:spcAft>
                <a:spcPts val="0"/>
              </a:spcAft>
              <a:buClrTx/>
              <a:buSzTx/>
              <a:buFontTx/>
              <a:buNone/>
              <a:defRPr/>
            </a:pPr>
            <a:r>
              <a:rPr kumimoji="0" lang="en-US" altLang="zh-CN" sz="2800" b="0" i="0" strike="noStrike" kern="1200" cap="none" spc="0" normalizeH="0" baseline="0" noProof="0">
                <a:ln>
                  <a:noFill/>
                </a:ln>
                <a:solidFill>
                  <a:srgbClr val="000000"/>
                </a:solidFill>
                <a:effectLst/>
                <a:uLnTx/>
                <a:uFillTx/>
                <a:latin typeface="宋体" panose="02010600030101010101" pitchFamily="2" charset="-122"/>
                <a:ea typeface="楷体" panose="02010609060101010101" pitchFamily="34" charset="-122"/>
                <a:cs typeface="Times New Roman" panose="02020603050405020304"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例</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：①</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我从去年辞帝京</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谪居卧病浔阳城</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琵琶行并序</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800"/>
              </a:lnSpc>
              <a:spcBef>
                <a:spcPts val="0"/>
              </a:spcBef>
              <a:spcAft>
                <a:spcPts val="0"/>
              </a:spcAft>
              <a:buClrTx/>
              <a:buSzTx/>
              <a:buFontTx/>
              <a:buNone/>
              <a:defRPr/>
            </a:pPr>
            <a:r>
              <a:rPr kumimoji="0" lang="en-US" altLang="zh-CN" sz="2800" b="0" i="0" strike="noStrike" kern="1200" cap="none" spc="0" normalizeH="0" baseline="0" noProof="0">
                <a:ln>
                  <a:noFill/>
                </a:ln>
                <a:solidFill>
                  <a:srgbClr val="000000"/>
                </a:solidFill>
                <a:effectLst/>
                <a:uLnTx/>
                <a:uFillTx/>
                <a:latin typeface="宋体" panose="02010600030101010101" pitchFamily="2" charset="-122"/>
                <a:ea typeface="微软雅黑" panose="020B0503020204020204" pitchFamily="34" charset="-122"/>
                <a:cs typeface="Times New Roman" panose="02020603050405020304"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②</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斯是陋室</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惟吾德馨</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陋室铭</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4" name="P_5_BD#cd00c08be?pid=d9486425b&amp;color=0,0,0&amp;vtp=1&amp;bt=1&amp;bbb=1&amp;hb=1&amp;zzd= 12"/>
          <p:cNvSpPr/>
          <p:nvPr/>
        </p:nvSpPr>
        <p:spPr>
          <a:xfrm>
            <a:off x="2549430" y="556070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_5_BD#cd00c08be?pid=d9486425b&amp;color=0,0,0&amp;vtp=1&amp;bt=1&amp;bbb=1&amp;hb=1&amp;zzd= 14"/>
          <p:cNvSpPr/>
          <p:nvPr/>
        </p:nvSpPr>
        <p:spPr>
          <a:xfrm>
            <a:off x="3971830" y="6117532"/>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cd00c08be?pid=d9486425b&amp;color=0,0,0&amp;vtp=1&amp;bt=1&amp;bbb=1&amp;hb=1"/>
          <p:cNvSpPr/>
          <p:nvPr/>
        </p:nvSpPr>
        <p:spPr>
          <a:xfrm>
            <a:off x="612648" y="468000"/>
            <a:ext cx="10963656"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第二人称</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对称</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常用代词</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尔</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汝</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女</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若</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乃</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而</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通常译为</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你</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你的</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你们</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你们的</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例</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呼儿将出换美酒</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与尔同销万古愁</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将进酒</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4900"/>
              </a:lnSpc>
            </a:pPr>
            <a:r>
              <a:rPr lang="en-US" altLang="zh-CN" sz="2800" b="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三岁贯女</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莫我肯顾</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硕鼠</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3" name="P_5_BD#cd00c08be?pid=d9486425b&amp;color=0,0,0&amp;vtp=1&amp;bt=1&amp;bbb=1&amp;hb=1&amp;zzd= 6"/>
          <p:cNvSpPr/>
          <p:nvPr/>
        </p:nvSpPr>
        <p:spPr>
          <a:xfrm>
            <a:off x="5749830" y="307150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_5_BD#cd00c08be?pid=d9486425b&amp;color=0,0,0&amp;vtp=1&amp;bt=1&amp;bbb=1&amp;hb=1&amp;zzd= 8"/>
          <p:cNvSpPr/>
          <p:nvPr/>
        </p:nvSpPr>
        <p:spPr>
          <a:xfrm>
            <a:off x="2905030" y="3637857"/>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cd00c08be?pid=d9486425b&amp;color=0,0,0&amp;vtp=1&amp;bt=1&amp;bbb=1&amp;hb=1"/>
          <p:cNvSpPr/>
          <p:nvPr/>
        </p:nvSpPr>
        <p:spPr>
          <a:xfrm>
            <a:off x="612648" y="468000"/>
            <a:ext cx="10963656" cy="50875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第三人称</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他称</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常用代词</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彼</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其</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之</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通常译为</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他</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她</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它</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他的</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他们</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他们的</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例</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其妻献疑曰</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愚公移山</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彼与彼年相若也</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师说</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4.</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旁称</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常用代词</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人</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他人</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等</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通常译为</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别人</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人家</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strike="noStrike" kern="1200" cap="none" spc="0" normalizeH="0" baseline="0" noProof="0">
                <a:ln>
                  <a:noFill/>
                </a:ln>
                <a:solidFill>
                  <a:srgbClr val="000000"/>
                </a:solidFill>
                <a:effectLst/>
                <a:uLnTx/>
                <a:uFillTx/>
                <a:latin typeface="宋体" panose="02010600030101010101" pitchFamily="2" charset="-122"/>
                <a:ea typeface="楷体" panose="02010609060101010101" pitchFamily="34" charset="-122"/>
                <a:cs typeface="Times New Roman" panose="02020603050405020304"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例</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：①</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己所不欲</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勿施于人</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论语</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十二章</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strike="noStrike" kern="1200" cap="none" spc="0" normalizeH="0" baseline="0" noProof="0">
                <a:ln>
                  <a:noFill/>
                </a:ln>
                <a:solidFill>
                  <a:srgbClr val="000000"/>
                </a:solidFill>
                <a:effectLst/>
                <a:uLnTx/>
                <a:uFillTx/>
                <a:latin typeface="宋体" panose="02010600030101010101" pitchFamily="2" charset="-122"/>
                <a:ea typeface="微软雅黑" panose="020B0503020204020204" pitchFamily="34" charset="-122"/>
                <a:cs typeface="Times New Roman" panose="02020603050405020304"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②</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他人有心</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予忖度之</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楷体" panose="02010609060101010101" pitchFamily="34" charset="-122"/>
                <a:cs typeface="Times New Roman" panose="02020603050405020304" pitchFamily="34" charset="-120"/>
              </a:rPr>
              <a:t>巧言</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4" name="P_5_BD#cd00c08be?pid=d9486425b&amp;color=0,0,0&amp;vtp=1&amp;bt=1&amp;bbb=1&amp;hb=1&amp;zzd= 6"/>
          <p:cNvSpPr/>
          <p:nvPr/>
        </p:nvSpPr>
        <p:spPr>
          <a:xfrm>
            <a:off x="2549430" y="307150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_5_BD#cd00c08be?pid=d9486425b&amp;color=0,0,0&amp;vtp=1&amp;bt=1&amp;bbb=1&amp;hb=1&amp;zzd= 8"/>
          <p:cNvSpPr/>
          <p:nvPr/>
        </p:nvSpPr>
        <p:spPr>
          <a:xfrm>
            <a:off x="1838230" y="371920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_5_BD#cd00c08be?pid=d9486425b&amp;color=0,0,0&amp;vtp=1&amp;bt=1&amp;bbb=1&amp;hb=1&amp;zzd= 11"/>
          <p:cNvSpPr/>
          <p:nvPr/>
        </p:nvSpPr>
        <p:spPr>
          <a:xfrm>
            <a:off x="5394230" y="501460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_5_BD#cd00c08be?pid=d9486425b&amp;color=0,0,0&amp;vtp=1&amp;bt=1&amp;bbb=1&amp;hb=1&amp;zzd= 13"/>
          <p:cNvSpPr/>
          <p:nvPr/>
        </p:nvSpPr>
        <p:spPr>
          <a:xfrm>
            <a:off x="1838230" y="5580957"/>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_5_BD#cd00c08be?pid=d9486425b&amp;color=0,0,0&amp;vtp=1&amp;bt=1&amp;bbb=1&amp;hb=1&amp;zzd= 13"/>
          <p:cNvSpPr/>
          <p:nvPr/>
        </p:nvSpPr>
        <p:spPr>
          <a:xfrm>
            <a:off x="2193830" y="5580957"/>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77_1#965c954c8?pid=d9486425b&amp;color=0,0,0&amp;vtp=1&amp;bt=1&amp;bbb=1"/>
          <p:cNvSpPr/>
          <p:nvPr/>
        </p:nvSpPr>
        <p:spPr>
          <a:xfrm>
            <a:off x="612648" y="468000"/>
            <a:ext cx="10963656" cy="563182"/>
          </a:xfrm>
          <a:prstGeom prst="rect">
            <a:avLst/>
          </a:prstGeom>
          <a:noFill/>
        </p:spPr>
        <p:txBody>
          <a:bodyPr wrap="none" lIns="0" tIns="0" rIns="0" bIns="0" rtlCol="0" anchor="t"/>
          <a:lstStyle/>
          <a:p>
            <a:pPr algn="l" latinLnBrk="1">
              <a:lnSpc>
                <a:spcPts val="50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4.</a:t>
            </a:r>
            <a:r>
              <a:rPr lang="en-US" altLang="zh-CN" sz="28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词类活用</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请指出加点词语的活用类型并解释词语</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3" name="QB_6_BD.178_1#6b9e9b8cf?pid=965c954c8&amp;color=0,0,0&amp;vtp=1&amp;bbb=1"/>
          <p:cNvSpPr/>
          <p:nvPr/>
        </p:nvSpPr>
        <p:spPr>
          <a:xfrm>
            <a:off x="612648" y="1111318"/>
            <a:ext cx="10963656" cy="12013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旦视而暮抚</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a:t>
            </a:r>
            <a:endParaRPr lang="en-US" altLang="zh-CN" sz="2800" dirty="0"/>
          </a:p>
        </p:txBody>
      </p:sp>
      <p:sp>
        <p:nvSpPr>
          <p:cNvPr id="4" name="QB_6_AN.179_1#6b9e9b8cf.blank?pid=965c954c8&amp;color=0,0,0&amp;vpa=89&amp;vtp=1&amp;bbb=1"/>
          <p:cNvSpPr/>
          <p:nvPr/>
        </p:nvSpPr>
        <p:spPr>
          <a:xfrm>
            <a:off x="1499267" y="1707583"/>
            <a:ext cx="8831263"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旦，名词作状语，在早上；暮，名词作状语，在晚上。</a:t>
            </a:r>
            <a:endParaRPr lang="en-US" altLang="zh-CN" sz="2800" dirty="0"/>
          </a:p>
        </p:txBody>
      </p:sp>
      <p:sp>
        <p:nvSpPr>
          <p:cNvPr id="5" name="QB_6_BD.180_1#f606da06b?pid=965c954c8&amp;color=0,0,0&amp;vtp=1&amp;bbb=1"/>
          <p:cNvSpPr/>
          <p:nvPr/>
        </p:nvSpPr>
        <p:spPr>
          <a:xfrm>
            <a:off x="612648" y="2388303"/>
            <a:ext cx="10963656" cy="12013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而木之性日以离矣</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endParaRPr lang="en-US" altLang="zh-CN" sz="2800" dirty="0"/>
          </a:p>
        </p:txBody>
      </p:sp>
      <p:sp>
        <p:nvSpPr>
          <p:cNvPr id="6" name="QB_6_AN.181_1#f606da06b.blank?pid=965c954c8&amp;color=0,0,0&amp;vpa=90&amp;vtp=1&amp;bbb=1"/>
          <p:cNvSpPr/>
          <p:nvPr/>
        </p:nvSpPr>
        <p:spPr>
          <a:xfrm>
            <a:off x="1511967" y="2984568"/>
            <a:ext cx="3830638"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名词作状语，一天天。</a:t>
            </a:r>
            <a:endParaRPr lang="en-US" altLang="zh-CN" sz="2800" dirty="0"/>
          </a:p>
        </p:txBody>
      </p:sp>
      <p:sp>
        <p:nvSpPr>
          <p:cNvPr id="7" name="QO_6_BD.182_1#e9c725801?pid=965c954c8&amp;color=0,0,0&amp;vtp=1&amp;bbb=1"/>
          <p:cNvSpPr/>
          <p:nvPr/>
        </p:nvSpPr>
        <p:spPr>
          <a:xfrm>
            <a:off x="612648" y="3665288"/>
            <a:ext cx="10963656" cy="1215835"/>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③</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名我固当</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8" name="QO_6_AN.183_1#e9c725801?pid=965c954c8&amp;color=0,0,0&amp;vtp=1&amp;bbb=1"/>
          <p:cNvSpPr/>
          <p:nvPr/>
        </p:nvSpPr>
        <p:spPr>
          <a:xfrm>
            <a:off x="612648" y="4952878"/>
            <a:ext cx="10963656" cy="563182"/>
          </a:xfrm>
          <a:prstGeom prst="rect">
            <a:avLst/>
          </a:prstGeom>
          <a:noFill/>
        </p:spPr>
        <p:txBody>
          <a:bodyPr wrap="none" lIns="0" tIns="0" rIns="0" bIns="0" rtlCol="0" anchor="t"/>
          <a:lstStyle/>
          <a:p>
            <a:pPr algn="l" latinLnBrk="1">
              <a:lnSpc>
                <a:spcPts val="5000"/>
              </a:lnSpc>
            </a:pPr>
            <a:r>
              <a:rPr lang="en-US" altLang="zh-CN" sz="2800" b="1" i="0" dirty="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rPr>
              <a:t>[答案]</a:t>
            </a:r>
            <a:r>
              <a:rPr lang="en-US" altLang="zh-CN" sz="2800" b="1"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rPr>
              <a:t>名词作动词，称呼。</a:t>
            </a:r>
            <a:endParaRPr lang="en-US" altLang="zh-CN" sz="2800" dirty="0"/>
          </a:p>
        </p:txBody>
      </p:sp>
      <p:sp>
        <p:nvSpPr>
          <p:cNvPr id="9" name="QB_6_BD.178_1#6b9e9b8cf?pid=965c954c8&amp;color=0,0,0&amp;vtp=1&amp;bbb=1&amp;zzd= 1"/>
          <p:cNvSpPr/>
          <p:nvPr/>
        </p:nvSpPr>
        <p:spPr>
          <a:xfrm>
            <a:off x="1127030" y="1771718"/>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QB_6_BD.178_1#6b9e9b8cf?pid=965c954c8&amp;color=0,0,0&amp;vtp=1&amp;bbb=1&amp;zzd= 1"/>
          <p:cNvSpPr/>
          <p:nvPr/>
        </p:nvSpPr>
        <p:spPr>
          <a:xfrm>
            <a:off x="2193830" y="1771718"/>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QB_6_BD.180_1#f606da06b?pid=965c954c8&amp;color=0,0,0&amp;vtp=1&amp;bbb=1&amp;zzd= 1"/>
          <p:cNvSpPr/>
          <p:nvPr/>
        </p:nvSpPr>
        <p:spPr>
          <a:xfrm>
            <a:off x="2549430" y="304870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QO_6_BD.182_1#e9c725801?pid=965c954c8&amp;color=0,0,0&amp;vtp=1&amp;bbb=1&amp;zzd= 1"/>
          <p:cNvSpPr/>
          <p:nvPr/>
        </p:nvSpPr>
        <p:spPr>
          <a:xfrm>
            <a:off x="1127030" y="4325688"/>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8"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84_1#4073ea543?pid=965c954c8&amp;color=0,0,0&amp;vtp=1&amp;bt=1&amp;bbb=1"/>
          <p:cNvSpPr/>
          <p:nvPr/>
        </p:nvSpPr>
        <p:spPr>
          <a:xfrm>
            <a:off x="612648" y="468000"/>
            <a:ext cx="10963656" cy="12013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④</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早实以蕃</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endParaRPr lang="en-US" altLang="zh-CN" sz="2800" dirty="0"/>
          </a:p>
        </p:txBody>
      </p:sp>
      <p:sp>
        <p:nvSpPr>
          <p:cNvPr id="3" name="QB_6_AN.185_1#4073ea543.blank?pid=965c954c8&amp;color=0,0,0&amp;vpa=91&amp;vtp=1&amp;bbb=1"/>
          <p:cNvSpPr/>
          <p:nvPr/>
        </p:nvSpPr>
        <p:spPr>
          <a:xfrm>
            <a:off x="1511967" y="1064265"/>
            <a:ext cx="3830638"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名词作动词，结果实。</a:t>
            </a:r>
            <a:endParaRPr lang="en-US" altLang="zh-CN" sz="2800" dirty="0"/>
          </a:p>
        </p:txBody>
      </p:sp>
      <p:sp>
        <p:nvSpPr>
          <p:cNvPr id="4" name="QB_6_BD.186_1#fae06bb8d?pid=965c954c8&amp;color=0,0,0&amp;vtp=1&amp;bbb=1"/>
          <p:cNvSpPr/>
          <p:nvPr/>
        </p:nvSpPr>
        <p:spPr>
          <a:xfrm>
            <a:off x="612648" y="1744413"/>
            <a:ext cx="10963656" cy="12013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⑤</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非有能硕茂之也</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a:t>
            </a:r>
            <a:endParaRPr lang="en-US" altLang="zh-CN" sz="2800" dirty="0"/>
          </a:p>
        </p:txBody>
      </p:sp>
      <p:sp>
        <p:nvSpPr>
          <p:cNvPr id="5" name="QB_6_AN.187_1#fae06bb8d.blank?pid=965c954c8&amp;color=0,0,0&amp;vpa=92&amp;vtp=1&amp;bbb=1"/>
          <p:cNvSpPr/>
          <p:nvPr/>
        </p:nvSpPr>
        <p:spPr>
          <a:xfrm>
            <a:off x="1511967" y="2340678"/>
            <a:ext cx="4902200"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使动用法，使</a:t>
            </a:r>
            <a:r>
              <a:rPr lang="en-US" altLang="zh-CN" sz="2800" b="1" i="0" dirty="0">
                <a:solidFill>
                  <a:srgbClr val="FF0000"/>
                </a:solidFill>
                <a:latin typeface="宋体" panose="02010600030101010101" pitchFamily="2" charset="-122"/>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高大茂盛。</a:t>
            </a:r>
            <a:endParaRPr lang="en-US" altLang="zh-CN" sz="2800" dirty="0"/>
          </a:p>
        </p:txBody>
      </p:sp>
      <p:sp>
        <p:nvSpPr>
          <p:cNvPr id="6" name="QB_6_BD.188_1#90d49c099?pid=965c954c8&amp;color=0,0,0&amp;vtp=1&amp;bbb=1"/>
          <p:cNvSpPr/>
          <p:nvPr/>
        </p:nvSpPr>
        <p:spPr>
          <a:xfrm>
            <a:off x="612648" y="3021398"/>
            <a:ext cx="10963656" cy="12013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⑥</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非有能早而蕃之也</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a:t>
            </a:r>
            <a:endParaRPr lang="en-US" altLang="zh-CN" sz="2800" dirty="0"/>
          </a:p>
        </p:txBody>
      </p:sp>
      <p:sp>
        <p:nvSpPr>
          <p:cNvPr id="7" name="QB_6_AN.189_1#90d49c099.blank?pid=965c954c8&amp;color=0,0,0&amp;vpa=93&amp;vtp=1&amp;bbb=1"/>
          <p:cNvSpPr/>
          <p:nvPr/>
        </p:nvSpPr>
        <p:spPr>
          <a:xfrm>
            <a:off x="1499267" y="3617663"/>
            <a:ext cx="8831263"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早，使动用法，使</a:t>
            </a:r>
            <a:r>
              <a:rPr lang="en-US" altLang="zh-CN" sz="2800" b="1" i="0" dirty="0">
                <a:solidFill>
                  <a:srgbClr val="FF0000"/>
                </a:solidFill>
                <a:latin typeface="宋体" panose="02010600030101010101" pitchFamily="2" charset="-122"/>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早；蕃，使动用法，使</a:t>
            </a:r>
            <a:r>
              <a:rPr lang="en-US" altLang="zh-CN" sz="2800" b="1" i="0" dirty="0">
                <a:solidFill>
                  <a:srgbClr val="FF0000"/>
                </a:solidFill>
                <a:latin typeface="宋体" panose="02010600030101010101" pitchFamily="2" charset="-122"/>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多。</a:t>
            </a:r>
            <a:endParaRPr lang="en-US" altLang="zh-CN" sz="2800" dirty="0"/>
          </a:p>
        </p:txBody>
      </p:sp>
      <p:sp>
        <p:nvSpPr>
          <p:cNvPr id="8" name="QB_6_BD.190_1#97d28e191?pid=965c954c8&amp;color=0,0,0&amp;vtp=1&amp;bbb=1"/>
          <p:cNvSpPr/>
          <p:nvPr/>
        </p:nvSpPr>
        <p:spPr>
          <a:xfrm>
            <a:off x="612648" y="4298383"/>
            <a:ext cx="10963656" cy="1201357"/>
          </a:xfrm>
          <a:prstGeom prst="rect">
            <a:avLst/>
          </a:prstGeom>
          <a:noFill/>
        </p:spPr>
        <p:txBody>
          <a:bodyPr wrap="none" lIns="0" tIns="0" rIns="0" bIns="0" rtlCol="0" anchor="t"/>
          <a:lstStyle/>
          <a:p>
            <a:pPr algn="l" latinLnBrk="1">
              <a:lnSpc>
                <a:spcPts val="5100"/>
              </a:lnSpc>
            </a:pPr>
            <a:r>
              <a:rPr lang="en-US" altLang="zh-CN" sz="2800" b="0" i="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⑦</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驼业种树</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endParaRPr lang="en-US" altLang="zh-CN" sz="2800" dirty="0"/>
          </a:p>
        </p:txBody>
      </p:sp>
      <p:sp>
        <p:nvSpPr>
          <p:cNvPr id="9" name="QB_6_AN.191_1#97d28e191.blank?pid=965c954c8&amp;color=0,0,0&amp;vpa=94&amp;vtp=1&amp;bbb=1"/>
          <p:cNvSpPr/>
          <p:nvPr/>
        </p:nvSpPr>
        <p:spPr>
          <a:xfrm>
            <a:off x="1511967" y="4894648"/>
            <a:ext cx="4187825"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意动用法，以</a:t>
            </a:r>
            <a:r>
              <a:rPr lang="en-US" altLang="zh-CN" sz="2800" b="1" i="0" dirty="0">
                <a:solidFill>
                  <a:srgbClr val="FF0000"/>
                </a:solidFill>
                <a:latin typeface="宋体" panose="02010600030101010101" pitchFamily="2" charset="-122"/>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为业。</a:t>
            </a:r>
            <a:endParaRPr lang="en-US" altLang="zh-CN" sz="2800" dirty="0"/>
          </a:p>
        </p:txBody>
      </p:sp>
      <p:sp>
        <p:nvSpPr>
          <p:cNvPr id="10" name="QB_6_BD.184_1#4073ea543?pid=965c954c8&amp;color=0,0,0&amp;vtp=1&amp;bt=1&amp;bbb=1&amp;zzd= 1"/>
          <p:cNvSpPr/>
          <p:nvPr/>
        </p:nvSpPr>
        <p:spPr>
          <a:xfrm>
            <a:off x="1482630" y="112840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QB_6_BD.186_1#fae06bb8d?pid=965c954c8&amp;color=0,0,0&amp;vtp=1&amp;bbb=1&amp;zzd= 1"/>
          <p:cNvSpPr/>
          <p:nvPr/>
        </p:nvSpPr>
        <p:spPr>
          <a:xfrm>
            <a:off x="2193830" y="240481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QB_6_BD.186_1#fae06bb8d?pid=965c954c8&amp;color=0,0,0&amp;vtp=1&amp;bbb=1&amp;zzd= 1"/>
          <p:cNvSpPr/>
          <p:nvPr/>
        </p:nvSpPr>
        <p:spPr>
          <a:xfrm>
            <a:off x="2549430" y="240481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QB_6_BD.188_1#90d49c099?pid=965c954c8&amp;color=0,0,0&amp;vtp=1&amp;bbb=1&amp;zzd= 1"/>
          <p:cNvSpPr/>
          <p:nvPr/>
        </p:nvSpPr>
        <p:spPr>
          <a:xfrm>
            <a:off x="2193830" y="3681798"/>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QB_6_BD.188_1#90d49c099?pid=965c954c8&amp;color=0,0,0&amp;vtp=1&amp;bbb=1&amp;zzd= 1"/>
          <p:cNvSpPr/>
          <p:nvPr/>
        </p:nvSpPr>
        <p:spPr>
          <a:xfrm>
            <a:off x="2905030" y="3681798"/>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QB_6_BD.190_1#97d28e191?pid=965c954c8&amp;color=0,0,0&amp;vtp=1&amp;bbb=1&amp;zzd= 1"/>
          <p:cNvSpPr/>
          <p:nvPr/>
        </p:nvSpPr>
        <p:spPr>
          <a:xfrm>
            <a:off x="1482630" y="4958783"/>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P spid="7" grpId="0" animBg="1" build="p"/>
      <p:bldP spid="9"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92_1#42e363ef1?pid=d9486425b&amp;color=0,0,0&amp;vtp=1&amp;bt=1&amp;bbb=1"/>
          <p:cNvSpPr/>
          <p:nvPr/>
        </p:nvSpPr>
        <p:spPr>
          <a:xfrm>
            <a:off x="612648" y="468000"/>
            <a:ext cx="10963656" cy="563182"/>
          </a:xfrm>
          <a:prstGeom prst="rect">
            <a:avLst/>
          </a:prstGeom>
          <a:noFill/>
        </p:spPr>
        <p:txBody>
          <a:bodyPr wrap="none" lIns="0" tIns="0" rIns="0" bIns="0" rtlCol="0" anchor="t"/>
          <a:lstStyle/>
          <a:p>
            <a:pPr algn="l" latinLnBrk="1">
              <a:lnSpc>
                <a:spcPts val="5000"/>
              </a:lnSpc>
            </a:pPr>
            <a:r>
              <a:rPr lang="en-US" altLang="zh-CN" sz="28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5.</a:t>
            </a:r>
            <a:r>
              <a:rPr lang="en-US" altLang="zh-CN" sz="28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文言句式</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请指出并解释句式</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再翻译句子</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
        <p:nvSpPr>
          <p:cNvPr id="3" name="QB_6_BD.193_1#7b0675e49?pid=42e363ef1&amp;color=0,0,0&amp;vtp=1&amp;bbb=1"/>
          <p:cNvSpPr/>
          <p:nvPr/>
        </p:nvSpPr>
        <p:spPr>
          <a:xfrm>
            <a:off x="612648" y="1111318"/>
            <a:ext cx="10963656" cy="1849057"/>
          </a:xfrm>
          <a:prstGeom prst="rect">
            <a:avLst/>
          </a:prstGeom>
          <a:noFill/>
        </p:spPr>
        <p:txBody>
          <a:bodyPr wrap="none" lIns="0" tIns="0" rIns="0" bIns="0" rtlCol="0" anchor="t"/>
          <a:lstStyle/>
          <a:p>
            <a:pPr algn="l" latinLnBrk="1">
              <a:lnSpc>
                <a:spcPts val="51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理，非吾业也。</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句式：</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译文：</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endParaRPr lang="en-US" altLang="zh-CN" sz="2800" dirty="0"/>
          </a:p>
        </p:txBody>
      </p:sp>
      <p:sp>
        <p:nvSpPr>
          <p:cNvPr id="4" name="QB_6_AN.194_1#7b0675e49.blank?pid=42e363ef1&amp;color=0,0,0&amp;vpa=95&amp;vtp=1&amp;bbb=1"/>
          <p:cNvSpPr/>
          <p:nvPr/>
        </p:nvSpPr>
        <p:spPr>
          <a:xfrm>
            <a:off x="1867567" y="1728538"/>
            <a:ext cx="4543425"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判断句，“</a:t>
            </a:r>
            <a:r>
              <a:rPr lang="en-US" altLang="zh-CN" sz="2800" b="1" i="0" dirty="0">
                <a:solidFill>
                  <a:srgbClr val="FF0000"/>
                </a:solidFill>
                <a:latin typeface="宋体" panose="02010600030101010101" pitchFamily="2" charset="-122"/>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也”表判断。</a:t>
            </a:r>
            <a:endParaRPr lang="en-US" altLang="zh-CN" sz="2800" dirty="0"/>
          </a:p>
        </p:txBody>
      </p:sp>
      <p:sp>
        <p:nvSpPr>
          <p:cNvPr id="5" name="QB_6_AN.195_1#7b0675e49.blank?pid=42e363ef1&amp;color=0,0,0&amp;vpa=96&amp;vtp=1&amp;bbb=1"/>
          <p:cNvSpPr/>
          <p:nvPr/>
        </p:nvSpPr>
        <p:spPr>
          <a:xfrm>
            <a:off x="1689767" y="2355283"/>
            <a:ext cx="4545013"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做官治民，不是我的职业。</a:t>
            </a:r>
            <a:endParaRPr lang="en-US" altLang="zh-CN" sz="2800" dirty="0"/>
          </a:p>
        </p:txBody>
      </p:sp>
      <p:sp>
        <p:nvSpPr>
          <p:cNvPr id="6" name="QB_6_BD.196_1#e0ee8c751?pid=42e363ef1&amp;color=0,0,0&amp;vtp=1&amp;bbb=1"/>
          <p:cNvSpPr/>
          <p:nvPr/>
        </p:nvSpPr>
        <p:spPr>
          <a:xfrm>
            <a:off x="612648" y="3041718"/>
            <a:ext cx="10963656" cy="1849057"/>
          </a:xfrm>
          <a:prstGeom prst="rect">
            <a:avLst/>
          </a:prstGeom>
          <a:noFill/>
        </p:spPr>
        <p:txBody>
          <a:bodyPr wrap="none" lIns="0" tIns="0" rIns="0" bIns="0" rtlCol="0" anchor="t"/>
          <a:lstStyle/>
          <a:p>
            <a:pPr algn="l" latinLnBrk="1">
              <a:lnSpc>
                <a:spcPts val="51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②</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故不我若也。</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句式：</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译文：</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endParaRPr lang="en-US" altLang="zh-CN" sz="2800" dirty="0"/>
          </a:p>
        </p:txBody>
      </p:sp>
      <p:sp>
        <p:nvSpPr>
          <p:cNvPr id="7" name="QB_6_AN.197_1#e0ee8c751.blank?pid=42e363ef1&amp;color=0,0,0&amp;vpa=97&amp;vtp=1&amp;bbb=1"/>
          <p:cNvSpPr/>
          <p:nvPr/>
        </p:nvSpPr>
        <p:spPr>
          <a:xfrm>
            <a:off x="1854867" y="3658938"/>
            <a:ext cx="70437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宾语前置句，正常语序应为“故不若我也”。</a:t>
            </a:r>
            <a:endParaRPr lang="en-US" altLang="zh-CN" sz="2800" dirty="0"/>
          </a:p>
        </p:txBody>
      </p:sp>
      <p:sp>
        <p:nvSpPr>
          <p:cNvPr id="8" name="QB_6_AN.198_1#e0ee8c751.blank?pid=42e363ef1&amp;color=0,0,0&amp;vpa=98&amp;vtp=1&amp;bbb=1"/>
          <p:cNvSpPr/>
          <p:nvPr/>
        </p:nvSpPr>
        <p:spPr>
          <a:xfrm>
            <a:off x="1867567" y="4285683"/>
            <a:ext cx="4545013"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所以（他们种树）不如我。</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P spid="7" grpId="0" animBg="1" build="p"/>
      <p:bldP spid="8"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99_1#6977ec281?pid=42e363ef1&amp;color=0,0,0&amp;vtp=1&amp;bt=1&amp;bbb=1"/>
          <p:cNvSpPr/>
          <p:nvPr/>
        </p:nvSpPr>
        <p:spPr>
          <a:xfrm>
            <a:off x="612648" y="468000"/>
            <a:ext cx="10963656" cy="1849057"/>
          </a:xfrm>
          <a:prstGeom prst="rect">
            <a:avLst/>
          </a:prstGeom>
          <a:noFill/>
        </p:spPr>
        <p:txBody>
          <a:bodyPr wrap="none" lIns="0" tIns="0" rIns="0" bIns="0" rtlCol="0" anchor="t"/>
          <a:lstStyle/>
          <a:p>
            <a:pPr algn="l" latinLnBrk="1">
              <a:lnSpc>
                <a:spcPts val="51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③</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又何以蕃吾生而安吾性耶?</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句式：</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译文：</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a:t>
            </a:r>
            <a:endParaRPr lang="en-US" altLang="zh-CN" sz="2800" dirty="0"/>
          </a:p>
        </p:txBody>
      </p:sp>
      <p:sp>
        <p:nvSpPr>
          <p:cNvPr id="3" name="QB_6_AN.200_1#6977ec281.blank?pid=42e363ef1&amp;color=0,0,0&amp;vpa=99&amp;vtp=1&amp;bbb=1"/>
          <p:cNvSpPr/>
          <p:nvPr/>
        </p:nvSpPr>
        <p:spPr>
          <a:xfrm>
            <a:off x="1854867" y="1085220"/>
            <a:ext cx="9186863"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宾语前置句，正常语序应为“又以何蕃吾生而安吾性耶”。</a:t>
            </a:r>
            <a:endParaRPr lang="en-US" altLang="zh-CN" sz="2800" dirty="0"/>
          </a:p>
        </p:txBody>
      </p:sp>
      <p:sp>
        <p:nvSpPr>
          <p:cNvPr id="4" name="QB_6_AN.201_1#6977ec281.blank?pid=42e363ef1&amp;color=0,0,0&amp;vpa=100&amp;vtp=1&amp;bbb=1"/>
          <p:cNvSpPr/>
          <p:nvPr/>
        </p:nvSpPr>
        <p:spPr>
          <a:xfrm>
            <a:off x="1854867" y="1711965"/>
            <a:ext cx="6688138"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又怎么能使我们人口增多、生活安定呢？</a:t>
            </a:r>
            <a:endParaRPr lang="en-US" altLang="zh-CN" sz="2800" dirty="0"/>
          </a:p>
        </p:txBody>
      </p:sp>
      <p:sp>
        <p:nvSpPr>
          <p:cNvPr id="5" name="QB_6_BD.202_1#c64d903ea?pid=42e363ef1&amp;color=0,0,0&amp;vtp=1&amp;bbb=1&amp;hb=1"/>
          <p:cNvSpPr/>
          <p:nvPr/>
        </p:nvSpPr>
        <p:spPr>
          <a:xfrm>
            <a:off x="612648" y="2397828"/>
            <a:ext cx="10963656" cy="2496757"/>
          </a:xfrm>
          <a:prstGeom prst="rect">
            <a:avLst/>
          </a:prstGeom>
          <a:noFill/>
        </p:spPr>
        <p:txBody>
          <a:bodyPr wrap="none" lIns="0" tIns="0" rIns="0" bIns="0" rtlCol="0" anchor="t"/>
          <a:lstStyle/>
          <a:p>
            <a:pPr algn="l" latinLnBrk="1">
              <a:lnSpc>
                <a:spcPts val="51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④</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凡长安豪富人为观游及卖果者。</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句式：</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2800" i="0" spc="-5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a:t>
            </a:r>
            <a:endParaRPr lang="en-US" altLang="zh-CN" sz="2800" spc="-5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译文：</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endParaRPr lang="en-US" altLang="zh-CN" sz="2800" dirty="0"/>
          </a:p>
        </p:txBody>
      </p:sp>
      <p:sp>
        <p:nvSpPr>
          <p:cNvPr id="6" name="QB_6_AN.203_1#c64d903ea.blank?pid=42e363ef1&amp;color=0,0,0&amp;vpa=101&amp;vtp=1&amp;bbb=1"/>
          <p:cNvSpPr/>
          <p:nvPr/>
        </p:nvSpPr>
        <p:spPr>
          <a:xfrm>
            <a:off x="1769142" y="3015048"/>
            <a:ext cx="9717088" cy="572707"/>
          </a:xfrm>
          <a:prstGeom prst="rect">
            <a:avLst/>
          </a:prstGeom>
          <a:noFill/>
        </p:spPr>
        <p:txBody>
          <a:bodyPr wrap="none" lIns="0" tIns="0" rIns="0" bIns="0" rtlCol="0" anchor="t"/>
          <a:lstStyle/>
          <a:p>
            <a:pPr algn="ctr" latinLnBrk="1">
              <a:lnSpc>
                <a:spcPts val="5100"/>
              </a:lnSpc>
            </a:pPr>
            <a:r>
              <a:rPr lang="en-US" altLang="zh-CN" sz="2800" b="1" i="0" spc="-5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定语后置句</a:t>
            </a:r>
            <a:r>
              <a:rPr lang="en-US" altLang="zh-CN" sz="2800" b="1" i="0" spc="-5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，正常语序应为“凡长安为观游及卖果者豪富人”。</a:t>
            </a:r>
            <a:endParaRPr lang="en-US" altLang="zh-CN" sz="2800" spc="-50" dirty="0"/>
          </a:p>
        </p:txBody>
      </p:sp>
      <p:sp>
        <p:nvSpPr>
          <p:cNvPr id="7" name="QB_6_AN.204_1#c64d903ea.blank?pid=42e363ef1&amp;color=0,0,0&amp;vpa=102&amp;vtp=1&amp;bbb=1&amp;hb=1"/>
          <p:cNvSpPr/>
          <p:nvPr/>
        </p:nvSpPr>
        <p:spPr>
          <a:xfrm>
            <a:off x="612648" y="3662748"/>
            <a:ext cx="10963656" cy="1201357"/>
          </a:xfrm>
          <a:prstGeom prst="rect">
            <a:avLst/>
          </a:prstGeom>
          <a:noFill/>
        </p:spPr>
        <p:txBody>
          <a:bodyPr wrap="square" lIns="0" tIns="0" rIns="0" bIns="0" rtlCol="0" anchor="t"/>
          <a:lstStyle/>
          <a:p>
            <a:pPr latinLnBrk="1">
              <a:lnSpc>
                <a:spcPts val="5100"/>
              </a:lnSpc>
            </a:pPr>
            <a:r>
              <a:rPr lang="en-US" altLang="zh-CN" sz="2800" b="1" i="0">
                <a:solidFill>
                  <a:srgbClr val="FF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凡是长安城里经营</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（供人）观赏游览（的园林</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）和做种树卖</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果买卖的豪富人</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
                                            <p:txEl>
                                              <p:pRg st="1" end="1"/>
                                            </p:txEl>
                                          </p:spTgt>
                                        </p:tgtEl>
                                        <p:attrNameLst>
                                          <p:attrName>style.visibility</p:attrName>
                                        </p:attrNameLst>
                                      </p:cBhvr>
                                      <p:to>
                                        <p:strVal val="visible"/>
                                      </p:to>
                                    </p:set>
                                    <p:animEffect transition="in" filter="wipe(left)">
                                      <p:cBhvr>
                                        <p:cTn id="3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P spid="7"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205_1#598b2cba3?pid=42e363ef1&amp;color=0,0,0&amp;vtp=1&amp;bt=1&amp;bbb=1"/>
          <p:cNvSpPr/>
          <p:nvPr/>
        </p:nvSpPr>
        <p:spPr>
          <a:xfrm>
            <a:off x="612648" y="468000"/>
            <a:ext cx="10963656" cy="1849057"/>
          </a:xfrm>
          <a:prstGeom prst="rect">
            <a:avLst/>
          </a:prstGeom>
          <a:noFill/>
        </p:spPr>
        <p:txBody>
          <a:bodyPr wrap="none" lIns="0" tIns="0" rIns="0" bIns="0" rtlCol="0" anchor="t"/>
          <a:lstStyle/>
          <a:p>
            <a:pPr algn="l" latinLnBrk="1">
              <a:lnSpc>
                <a:spcPts val="51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⑤</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传其事以为官戒也。</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句式：</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译文：</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a:t>
            </a:r>
            <a:endParaRPr lang="en-US" altLang="zh-CN" sz="2800" dirty="0"/>
          </a:p>
        </p:txBody>
      </p:sp>
      <p:sp>
        <p:nvSpPr>
          <p:cNvPr id="3" name="QB_6_AN.206_1#598b2cba3.blank?pid=42e363ef1&amp;color=0,0,0&amp;vpa=103&amp;vtp=1&amp;bbb=1"/>
          <p:cNvSpPr/>
          <p:nvPr/>
        </p:nvSpPr>
        <p:spPr>
          <a:xfrm>
            <a:off x="1854867" y="1085220"/>
            <a:ext cx="704373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省略句，应为“传其事以（之）为官戒也”。</a:t>
            </a:r>
            <a:endParaRPr lang="en-US" altLang="zh-CN" sz="2800" dirty="0"/>
          </a:p>
        </p:txBody>
      </p:sp>
      <p:sp>
        <p:nvSpPr>
          <p:cNvPr id="4" name="QB_6_AN.207_1#598b2cba3.blank?pid=42e363ef1&amp;color=0,0,0&amp;vpa=104&amp;vtp=1&amp;bbb=1"/>
          <p:cNvSpPr/>
          <p:nvPr/>
        </p:nvSpPr>
        <p:spPr>
          <a:xfrm>
            <a:off x="1854867" y="1711965"/>
            <a:ext cx="8831263"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（我）把这件事记载下来，（把它）作为官吏的鉴戒。</a:t>
            </a:r>
            <a:endParaRPr lang="en-US" altLang="zh-CN" sz="2800" dirty="0"/>
          </a:p>
        </p:txBody>
      </p:sp>
      <p:sp>
        <p:nvSpPr>
          <p:cNvPr id="5" name="QB_6_BD.208_1#085c33a82?pid=42e363ef1&amp;color=0,0,0&amp;vtp=1&amp;bbb=1"/>
          <p:cNvSpPr/>
          <p:nvPr/>
        </p:nvSpPr>
        <p:spPr>
          <a:xfrm>
            <a:off x="612648" y="2397828"/>
            <a:ext cx="10963656" cy="1849057"/>
          </a:xfrm>
          <a:prstGeom prst="rect">
            <a:avLst/>
          </a:prstGeom>
          <a:noFill/>
        </p:spPr>
        <p:txBody>
          <a:bodyPr wrap="none" lIns="0" tIns="0" rIns="0" bIns="0" rtlCol="0" anchor="t"/>
          <a:lstStyle/>
          <a:p>
            <a:pPr algn="l" latinLnBrk="1">
              <a:lnSpc>
                <a:spcPts val="5100"/>
              </a:lnSpc>
            </a:pPr>
            <a:r>
              <a:rPr lang="en-US" altLang="zh-CN" sz="2800" b="0"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⑥</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然吾居乡。</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句式：</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译文：</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endParaRPr lang="en-US" altLang="zh-CN" sz="2800" dirty="0"/>
          </a:p>
        </p:txBody>
      </p:sp>
      <p:sp>
        <p:nvSpPr>
          <p:cNvPr id="6" name="QB_6_AN.209_1#085c33a82.blank?pid=42e363ef1&amp;color=0,0,0&amp;vpa=105&amp;vtp=1&amp;bbb=1"/>
          <p:cNvSpPr/>
          <p:nvPr/>
        </p:nvSpPr>
        <p:spPr>
          <a:xfrm>
            <a:off x="1854867" y="3015048"/>
            <a:ext cx="5614988" cy="572707"/>
          </a:xfrm>
          <a:prstGeom prst="rect">
            <a:avLst/>
          </a:prstGeom>
          <a:noFill/>
        </p:spPr>
        <p:txBody>
          <a:bodyPr wrap="none" lIns="0" tIns="0" rIns="0" bIns="0" rtlCol="0" anchor="t"/>
          <a:lstStyle/>
          <a:p>
            <a:pPr algn="ctr" latinLnBrk="1">
              <a:lnSpc>
                <a:spcPts val="51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省略句，应为“然吾居（于）乡”。</a:t>
            </a:r>
            <a:endParaRPr lang="en-US" altLang="zh-CN" sz="2800" dirty="0"/>
          </a:p>
        </p:txBody>
      </p:sp>
      <p:sp>
        <p:nvSpPr>
          <p:cNvPr id="7" name="QB_6_AN.210_1#085c33a82.blank?pid=42e363ef1&amp;color=0,0,0&amp;vpa=106&amp;vtp=1&amp;bbb=1"/>
          <p:cNvSpPr/>
          <p:nvPr/>
        </p:nvSpPr>
        <p:spPr>
          <a:xfrm>
            <a:off x="1867567" y="3641793"/>
            <a:ext cx="3830638" cy="553657"/>
          </a:xfrm>
          <a:prstGeom prst="rect">
            <a:avLst/>
          </a:prstGeom>
          <a:noFill/>
        </p:spPr>
        <p:txBody>
          <a:bodyPr wrap="none" lIns="0" tIns="0" rIns="0" bIns="0" rtlCol="0" anchor="t"/>
          <a:lstStyle/>
          <a:p>
            <a:pPr algn="ctr" latinLnBrk="1">
              <a:lnSpc>
                <a:spcPts val="4900"/>
              </a:lnSpc>
            </a:pP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但是我住（在）乡里。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P spid="7"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cbfe9c62b?pid=f38befedd&amp;color=0,173,163&amp;vtp=1&amp;bt=1&amp;bbb=1"/>
          <p:cNvSpPr/>
          <p:nvPr/>
        </p:nvSpPr>
        <p:spPr>
          <a:xfrm>
            <a:off x="612648" y="466344"/>
            <a:ext cx="10963656" cy="487680"/>
          </a:xfrm>
          <a:prstGeom prst="rect">
            <a:avLst/>
          </a:prstGeom>
          <a:noFill/>
        </p:spPr>
        <p:txBody>
          <a:bodyPr wrap="none" lIns="0" tIns="0" rIns="0" bIns="0" rtlCol="0" anchor="t"/>
          <a:lstStyle/>
          <a:p>
            <a:pPr algn="ctr" latinLnBrk="1">
              <a:lnSpc>
                <a:spcPts val="4000"/>
              </a:lnSpc>
            </a:pPr>
            <a:r>
              <a:rPr lang="en-US" altLang="zh-CN" sz="3200" b="1" i="0" dirty="0">
                <a:solidFill>
                  <a:srgbClr val="00ADA3"/>
                </a:solidFill>
                <a:latin typeface="Times New Roman" panose="02020603050405020304" pitchFamily="34" charset="0"/>
                <a:ea typeface="微软雅黑" panose="020B0503020204020204" pitchFamily="34" charset="-122"/>
                <a:cs typeface="Times New Roman" panose="02020603050405020304" pitchFamily="34" charset="-120"/>
              </a:rPr>
              <a:t>读写结合</a:t>
            </a:r>
            <a:endParaRPr lang="en-US" altLang="zh-CN" sz="3200" dirty="0"/>
          </a:p>
        </p:txBody>
      </p:sp>
      <p:sp>
        <p:nvSpPr>
          <p:cNvPr id="3" name="C_5_BD#2d533138e?pid=cbfe9c62b&amp;color=0,0,0&amp;vtp=1&amp;bbb=1"/>
          <p:cNvSpPr/>
          <p:nvPr/>
        </p:nvSpPr>
        <p:spPr>
          <a:xfrm>
            <a:off x="612648" y="963549"/>
            <a:ext cx="10963656" cy="516763"/>
          </a:xfrm>
          <a:prstGeom prst="rect">
            <a:avLst/>
          </a:prstGeom>
          <a:noFill/>
        </p:spPr>
        <p:txBody>
          <a:bodyPr wrap="none" lIns="0" tIns="0" rIns="0" bIns="0" rtlCol="0" anchor="t"/>
          <a:lstStyle/>
          <a:p>
            <a:pPr algn="l" latinLnBrk="1">
              <a:lnSpc>
                <a:spcPts val="4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一、课内积累</a:t>
            </a:r>
            <a:endParaRPr lang="en-US" altLang="zh-CN" sz="3000" dirty="0"/>
          </a:p>
        </p:txBody>
      </p:sp>
      <p:sp>
        <p:nvSpPr>
          <p:cNvPr id="4" name="P_6_BD#7ac43f14f?pid=2d533138e&amp;color=0,0,0&amp;vtp=1&amp;bbb=1&amp;hb=1"/>
          <p:cNvSpPr/>
          <p:nvPr/>
        </p:nvSpPr>
        <p:spPr>
          <a:xfrm>
            <a:off x="612648" y="1540764"/>
            <a:ext cx="10963656" cy="4626610"/>
          </a:xfrm>
          <a:prstGeom prst="rect">
            <a:avLst/>
          </a:prstGeom>
          <a:noFill/>
        </p:spPr>
        <p:txBody>
          <a:bodyPr wrap="none" lIns="0" tIns="0" rIns="0" bIns="0" rtlCol="0" anchor="t"/>
          <a:lstStyle/>
          <a:p>
            <a:pPr algn="ctr" latinLnBrk="1">
              <a:lnSpc>
                <a:spcPts val="41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顺木之性</a:t>
            </a:r>
            <a:endParaRPr lang="en-US" altLang="zh-CN" sz="2800" dirty="0"/>
          </a:p>
          <a:p>
            <a:pPr latinLnBrk="1">
              <a:lnSpc>
                <a:spcPts val="4100"/>
              </a:lnSpc>
            </a:pPr>
            <a:r>
              <a:rPr lang="en-US" altLang="zh-CN" sz="2800" b="0" i="0">
                <a:solidFill>
                  <a:srgbClr val="00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种树郭橐驼传</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中</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驼背的郭橐驼以种树为业</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所植之树无</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不枝繁叶茂</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其诀窍不在勤培土</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而在</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顺木之天</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以致其性</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栽</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种时像对待孩子般细致</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栽种后如弃置般任其自然</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他深谙每棵树皆</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有独特脾性</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或喜阴或向阳</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或扎根深或萌芽缓</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反观</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爱之太恩</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忧</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之太勤</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他植者</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旦视暮抚</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爪其肤摇其本</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表面关怀实则戕害</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文章借种树之道</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揭示育人治世皆需遵循的道理</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过度干预如同揠苗</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助长</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唯有尊重个性</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顺应天性</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方能使生命在舒展中成就葳蕤华</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0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章</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100" b="0" i="0" kern="0" spc="-9990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#1.1</a:t>
            </a:r>
            <a:endParaRPr lang="en-US" altLang="zh-CN" sz="2800" dirty="0"/>
          </a:p>
        </p:txBody>
      </p:sp>
    </p:spTree>
  </p:cSld>
  <p:clrMapOvr>
    <a:masterClrMapping/>
  </p:clrMapOvr>
  <p:transition>
    <p:split dir="in"/>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7ac43f14f?pid=2d533138e&amp;color=0,0,0&amp;mp=1&amp;vtp=1&amp;bt=1&amp;bbb=1"/>
          <p:cNvSpPr/>
          <p:nvPr/>
        </p:nvSpPr>
        <p:spPr>
          <a:xfrm>
            <a:off x="612648" y="468000"/>
            <a:ext cx="10963656" cy="1203960"/>
          </a:xfrm>
          <a:prstGeom prst="rect">
            <a:avLst/>
          </a:prstGeom>
          <a:noFill/>
        </p:spPr>
        <p:txBody>
          <a:bodyPr wrap="none" lIns="0" tIns="0" rIns="0" bIns="0" rtlCol="0" anchor="t"/>
          <a:lstStyle/>
          <a:p>
            <a:pPr algn="l" latinLnBrk="1">
              <a:lnSpc>
                <a:spcPts val="51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运用角度</a:t>
            </a:r>
            <a:endParaRPr lang="en-US" altLang="zh-CN" sz="2800" dirty="0"/>
          </a:p>
          <a:p>
            <a:pPr latinLnBrk="1">
              <a:lnSpc>
                <a:spcPts val="5000"/>
              </a:lnSpc>
            </a:pPr>
            <a:r>
              <a:rPr lang="en-US" altLang="zh-CN" sz="2800" b="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顺其自然</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尊重个性</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按规律办事</a:t>
            </a:r>
            <a:r>
              <a:rPr lang="en-US" altLang="zh-CN" sz="100" b="0" i="0" kern="0" spc="-9990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#2.1</a:t>
            </a:r>
            <a:endParaRPr lang="en-US" altLang="zh-CN" sz="2800" dirty="0"/>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74f0a9950?pid=f14c461cc&amp;color=0,0,0&amp;vtp=1&amp;bt=1&amp;bbb=1"/>
          <p:cNvSpPr/>
          <p:nvPr/>
        </p:nvSpPr>
        <p:spPr>
          <a:xfrm>
            <a:off x="612648" y="466344"/>
            <a:ext cx="10963656"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一、作者名片</a:t>
            </a:r>
            <a:endParaRPr lang="en-US" altLang="zh-CN" sz="3000" dirty="0"/>
          </a:p>
        </p:txBody>
      </p:sp>
      <p:pic>
        <p:nvPicPr>
          <p:cNvPr id="3" name="P_5_BD#ed4cbcc3e?htil=1&amp;pid=74f0a9950&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629088" y="1281556"/>
            <a:ext cx="2852928" cy="38313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P_5_BD#ed4cbcc3e?htil=1&amp;pid=74f0a9950&amp;color=0,0,0&amp;vtp=1&amp;bbb=1&amp;hb=1&amp;hs=1"/>
          <p:cNvSpPr/>
          <p:nvPr/>
        </p:nvSpPr>
        <p:spPr>
          <a:xfrm>
            <a:off x="612648" y="1135253"/>
            <a:ext cx="7973568" cy="445401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柳宗元（773—819），字子厚</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，河东</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今山西永济西）人，中唐时期杰出的文学家</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、思</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想家</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、政治家，“唐宋八大家”之一。世称“</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柳河东” </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河东先生”，晚年任柳州刺史，故又称“</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柳柳州”。</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他参与王叔文主导的</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“永贞革新</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”，改革失败后被贬</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为永州司马</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。作为古文运动的核心倡导者</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，他与韩</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0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愈并称</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“韩柳”，共同推动文风革新</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；又与刘禹锡交</a:t>
            </a:r>
            <a:endParaRPr lang="en-US" altLang="zh-CN" sz="2800" dirty="0"/>
          </a:p>
        </p:txBody>
      </p:sp>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7ac43f14f?pid=2d533138e&amp;color=0,0,0&amp;mp=1&amp;vtp=1&amp;bt=1&amp;bbb=1&amp;hb=1"/>
          <p:cNvSpPr/>
          <p:nvPr/>
        </p:nvSpPr>
        <p:spPr>
          <a:xfrm>
            <a:off x="612648" y="468000"/>
            <a:ext cx="10963656" cy="5617210"/>
          </a:xfrm>
          <a:prstGeom prst="rect">
            <a:avLst/>
          </a:prstGeom>
          <a:noFill/>
        </p:spPr>
        <p:txBody>
          <a:bodyPr wrap="none" lIns="0" tIns="0" rIns="0" bIns="0" rtlCol="0" anchor="t"/>
          <a:lstStyle/>
          <a:p>
            <a:pPr algn="l" latinLnBrk="1">
              <a:lnSpc>
                <a:spcPts val="5000"/>
              </a:lnSpc>
            </a:pPr>
            <a:r>
              <a:rPr lang="en-US" altLang="zh-CN" sz="2800" b="1"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素材运用</a:t>
            </a:r>
            <a:endParaRPr lang="en-US" altLang="zh-CN" sz="2800" dirty="0"/>
          </a:p>
          <a:p>
            <a:pPr latinLnBrk="1">
              <a:lnSpc>
                <a:spcPts val="5000"/>
              </a:lnSpc>
            </a:pPr>
            <a:r>
              <a:rPr lang="en-US" altLang="zh-CN" sz="2800" b="0" i="0">
                <a:solidFill>
                  <a:srgbClr val="00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万物生长自有其律</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强为妄作必损其真</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郭橐驼种树</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顺木之天</a:t>
            </a:r>
            <a:r>
              <a:rPr lang="en-US" altLang="zh-CN" sz="2800" b="0" i="0" u="dotted">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u="dotted">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000"/>
              </a:lnSpc>
            </a:pP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的智慧</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正是对自然法则的深刻领悟</a:t>
            </a:r>
            <a:r>
              <a:rPr lang="en-US" altLang="zh-CN" sz="2800" b="0" i="0" u="dotted">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幼苗期培土固本如同夯实人生</a:t>
            </a:r>
            <a:endPar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根基</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成长期不妄施肥恰似给予成长空间</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这种</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有为</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与</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无为</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的辩证</a:t>
            </a:r>
            <a:r>
              <a:rPr lang="en-US" altLang="zh-CN" sz="2800" b="0" i="0" u="dotted">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b="0" i="0" u="dotted">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000"/>
              </a:lnSpc>
            </a:pP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在庖丁解牛</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依乎天理</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的刀锋中同样闪耀</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唯有充分掌握</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天理</a:t>
            </a:r>
            <a:r>
              <a:rPr lang="en-US" altLang="zh-CN" sz="2800" b="0" i="0" u="dotted">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方</a:t>
            </a:r>
            <a:endPar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成十九年不换刀的传奇</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反观揠苗助长的农夫</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将焦虑化作蛮力</a:t>
            </a:r>
            <a:r>
              <a:rPr lang="en-US" altLang="zh-CN" sz="2800" b="0" i="0" u="dotted">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终</a:t>
            </a:r>
            <a:endPar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使青苗枯死于烈日之下</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天地不言而四时行</a:t>
            </a:r>
            <a:r>
              <a:rPr lang="en-US" altLang="zh-CN" sz="2800" b="0" i="0" u="dotted">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真正的智者从不在春天</a:t>
            </a:r>
            <a:endPar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苛求秋实</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当今教育若欲育参天栋梁</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当如郭橐驼般成为守望者</a:t>
            </a:r>
            <a:r>
              <a:rPr lang="en-US" altLang="zh-CN" sz="2800" b="0" i="0" u="dotted">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既</a:t>
            </a:r>
            <a:endPar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800"/>
              </a:lnSpc>
            </a:pPr>
            <a:r>
              <a:rPr lang="en-US" altLang="zh-CN" sz="2800" b="0" i="0" u="dotted">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在关键处培土奠基</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u="dotted"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又懂适时退后静待生命拔节</a:t>
            </a:r>
            <a:r>
              <a:rPr lang="en-US" altLang="zh-CN" sz="2800" b="0" i="0" u="dotted"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100" b="0" i="0" kern="0" spc="-9990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#3.1</a:t>
            </a:r>
            <a:endParaRPr lang="en-US" altLang="zh-CN" sz="2800" dirty="0"/>
          </a:p>
        </p:txBody>
      </p:sp>
    </p:spTree>
  </p:cSld>
  <p:clrMapOvr>
    <a:masterClrMapping/>
  </p:clrMapOvr>
  <p:transition>
    <p:split dir="in"/>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4c6085f90?pid=cbfe9c62b&amp;color=0,0,0&amp;vtp=1&amp;bt=1&amp;bbb=1"/>
          <p:cNvSpPr/>
          <p:nvPr/>
        </p:nvSpPr>
        <p:spPr>
          <a:xfrm>
            <a:off x="612648" y="466344"/>
            <a:ext cx="10963656"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二、课外拓展</a:t>
            </a:r>
            <a:endParaRPr lang="en-US" altLang="zh-CN" sz="3000" dirty="0"/>
          </a:p>
        </p:txBody>
      </p:sp>
      <p:sp>
        <p:nvSpPr>
          <p:cNvPr id="3" name="P_6#7c2957711?pid=4c6085f90&amp;color=0,0,0&amp;vtp=1&amp;bbb=1"/>
          <p:cNvSpPr/>
          <p:nvPr/>
        </p:nvSpPr>
        <p:spPr>
          <a:xfrm>
            <a:off x="612648" y="1135253"/>
            <a:ext cx="10963656" cy="1215835"/>
          </a:xfrm>
          <a:prstGeom prst="rect">
            <a:avLst/>
          </a:prstGeom>
          <a:noFill/>
        </p:spPr>
        <p:txBody>
          <a:bodyPr wrap="none" lIns="0" tIns="0" rIns="0" bIns="0" rtlCol="0" anchor="t"/>
          <a:lstStyle/>
          <a:p>
            <a:pPr algn="ctr" latinLnBrk="1">
              <a:lnSpc>
                <a:spcPts val="5100"/>
              </a:lnSpc>
            </a:pPr>
            <a:r>
              <a:rPr lang="en-US" altLang="zh-CN" sz="28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永某氏之鼠</a:t>
            </a:r>
            <a:endParaRPr lang="en-US" altLang="zh-CN" sz="2800" dirty="0"/>
          </a:p>
          <a:p>
            <a:pPr algn="ctr" latinLnBrk="1">
              <a:lnSpc>
                <a:spcPts val="50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柳宗元</a:t>
            </a:r>
            <a:endParaRPr lang="en-US" altLang="zh-CN" sz="2800" dirty="0"/>
          </a:p>
        </p:txBody>
      </p:sp>
    </p:spTree>
  </p:cSld>
  <p:clrMapOvr>
    <a:masterClrMapping/>
  </p:clrMapOvr>
  <p:transition>
    <p:split dir="in"/>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6_BD#7c2957711?htil=1&amp;pid=4c6085f90&amp;color=0,0,0&amp;mp=1&amp;tib=255,255,255&amp;vtp=1&amp;bt=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291840" y="468000"/>
            <a:ext cx="5614416" cy="467258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6_BD#7c2957711?htil=1&amp;pid=4c6085f90&amp;color=0,0,0&amp;mp=1&amp;tib=255,255,255&amp;vtp=1&amp;bt=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38144" y="468000"/>
            <a:ext cx="5312664" cy="43799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P_6_BD#7c2957711?pid=4c6085f90&amp;color=0,0,0&amp;vtp=1&amp;bbb=1"/>
          <p:cNvSpPr/>
          <p:nvPr/>
        </p:nvSpPr>
        <p:spPr>
          <a:xfrm>
            <a:off x="612648" y="4866264"/>
            <a:ext cx="10963656" cy="995680"/>
          </a:xfrm>
          <a:prstGeom prst="rect">
            <a:avLst/>
          </a:prstGeom>
          <a:noFill/>
        </p:spPr>
        <p:txBody>
          <a:bodyPr wrap="none" lIns="0" tIns="0" rIns="0" bIns="0" rtlCol="0" anchor="t"/>
          <a:lstStyle/>
          <a:p>
            <a:pPr algn="r" latinLnBrk="1">
              <a:lnSpc>
                <a:spcPts val="50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（有删改）</a:t>
            </a:r>
            <a:endParaRPr lang="en-US" altLang="zh-CN" sz="2800" dirty="0"/>
          </a:p>
        </p:txBody>
      </p:sp>
    </p:spTree>
  </p:cSld>
  <p:clrMapOvr>
    <a:masterClrMapping/>
  </p:clrMapOvr>
  <p:transition>
    <p:split dir="in"/>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7c2957711?pid=4c6085f90&amp;color=0,0,0&amp;vtp=1&amp;bt=1&amp;bbb=1&amp;hb=1"/>
          <p:cNvSpPr/>
          <p:nvPr/>
        </p:nvSpPr>
        <p:spPr>
          <a:xfrm>
            <a:off x="612648" y="468000"/>
            <a:ext cx="10963656" cy="445401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名师赏评</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永某氏之鼠》是一篇寓言</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，全文仅用几百字便勾勒出跌宕起伏</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的情节</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。故事借鼠喻人，</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生动揭示了那些倚仗权势的作恶之徒的嘴脸。</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这则寓言既像一面明镜</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，映照出恃强凌弱者的荒唐行径</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，也暗含警世</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箴言</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：姑息恶行如同滋养祸根。文中对鼠群的生活习性</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、得势时的嚣</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张模样描写得惟妙惟肖</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，让读者在品读趣味故事的同时</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，自然领悟到</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0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多行不义，必自毙”的深刻哲理。</a:t>
            </a:r>
            <a:endParaRPr lang="en-US" altLang="zh-CN" sz="2800" dirty="0"/>
          </a:p>
        </p:txBody>
      </p:sp>
    </p:spTree>
  </p:cSld>
  <p:clrMapOvr>
    <a:masterClrMapping/>
  </p:clrMapOvr>
  <p:transition>
    <p:split dir="in"/>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af5e4dd75?pid=cbfe9c62b&amp;color=0,0,0&amp;vtp=1&amp;bt=1&amp;bbb=1"/>
          <p:cNvSpPr/>
          <p:nvPr/>
        </p:nvSpPr>
        <p:spPr>
          <a:xfrm>
            <a:off x="612648" y="466344"/>
            <a:ext cx="10963656"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三、读写结合</a:t>
            </a:r>
            <a:endParaRPr lang="en-US" altLang="zh-CN" sz="3000" dirty="0"/>
          </a:p>
        </p:txBody>
      </p:sp>
      <p:sp>
        <p:nvSpPr>
          <p:cNvPr id="3" name="QB_6_BD.213_1#e68dc694e?pid=af5e4dd75&amp;color=0,0,0&amp;vtp=1&amp;bbb=1&amp;hb=1&amp;hltap=1"/>
          <p:cNvSpPr/>
          <p:nvPr/>
        </p:nvSpPr>
        <p:spPr>
          <a:xfrm>
            <a:off x="612648" y="1135253"/>
            <a:ext cx="10963656" cy="4412933"/>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请借鉴《种树郭橐驼传》中的对比手法，写一段文字</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，谈谈你对读书</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的认识</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答：</a:t>
            </a:r>
            <a:r>
              <a:rPr lang="en-US" altLang="zh-CN" sz="280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_________________________________________________________</a:t>
            </a:r>
            <a:endParaRPr lang="en-US" altLang="zh-CN" sz="2800" i="0">
              <a:solidFill>
                <a:srgbClr val="000000"/>
              </a:solidFill>
              <a:latin typeface="宋体" panose="02010600030101010101" pitchFamily="2" charset="-122"/>
              <a:ea typeface="微软雅黑" panose="020B0503020204020204"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微软雅黑" panose="020B0503020204020204"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微软雅黑" panose="020B0503020204020204"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微软雅黑" panose="020B0503020204020204" pitchFamily="34" charset="-122"/>
              <a:cs typeface="Times New Roman" panose="02020603050405020304" pitchFamily="34" charset="-120"/>
            </a:endParaRPr>
          </a:p>
          <a:p>
            <a:pPr latinLnBrk="1">
              <a:lnSpc>
                <a:spcPts val="4900"/>
              </a:lnSpc>
            </a:pPr>
            <a:r>
              <a:rPr lang="en-US" altLang="zh-CN" sz="280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_____________________________________________________________</a:t>
            </a:r>
            <a:endParaRPr lang="en-US" altLang="zh-CN" sz="2800" dirty="0">
              <a:solidFill>
                <a:srgbClr val="000000"/>
              </a:solidFill>
              <a:latin typeface="宋体" panose="02010600030101010101" pitchFamily="2" charset="-122"/>
            </a:endParaRPr>
          </a:p>
        </p:txBody>
      </p:sp>
      <p:sp>
        <p:nvSpPr>
          <p:cNvPr id="4" name="QB_6_AN.214_1#e68dc694e?pid=af5e4dd75&amp;color=0,0,0&amp;vtp=1&amp;bbb=1&amp;hb=1&amp;hla=1"/>
          <p:cNvSpPr/>
          <p:nvPr/>
        </p:nvSpPr>
        <p:spPr>
          <a:xfrm>
            <a:off x="612648" y="2402713"/>
            <a:ext cx="10963656" cy="3175000"/>
          </a:xfrm>
          <a:prstGeom prst="rect">
            <a:avLst/>
          </a:prstGeom>
          <a:noFill/>
        </p:spPr>
        <p:txBody>
          <a:bodyPr wrap="none" lIns="0" tIns="0" rIns="0" bIns="0" rtlCol="0" anchor="t"/>
          <a:lstStyle/>
          <a:p>
            <a:pPr latinLnBrk="1">
              <a:lnSpc>
                <a:spcPts val="50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示例）书籍如同精神世界的双刃剑</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：一部经典著作足以成为滋</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养灵魂的珍宝</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，而一本糟粕之书却可能沦为荼毒心智的毒药</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。正如汉</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代刘向所言</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“书犹药也，善读之可以医愚</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”，但同时我们必须清醒认识</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到</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，若过量服用良药会产生抗药性，误服假药更将危及性命</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。在知识</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爆炸的今天</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，“开卷有益”的箴言需要辩证解读</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——当数字时代每天产</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left)">
                                      <p:cBhvr>
                                        <p:cTn id="13" dur="500"/>
                                        <p:tgtEl>
                                          <p:spTgt spid="4">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wipe(left)">
                                      <p:cBhvr>
                                        <p:cTn id="16" dur="500"/>
                                        <p:tgtEl>
                                          <p:spTgt spid="4">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wipe(left)">
                                      <p:cBhvr>
                                        <p:cTn id="19" dur="500"/>
                                        <p:tgtEl>
                                          <p:spTgt spid="4">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wipe(left)">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214_1#e68dc694e?pid=af5e4dd75&amp;color=0,0,0&amp;vtp=1&amp;bbb=1&amp;hb=1&amp;hltap=1"/>
          <p:cNvSpPr/>
          <p:nvPr/>
        </p:nvSpPr>
        <p:spPr>
          <a:xfrm>
            <a:off x="612648" y="468000"/>
            <a:ext cx="10963656" cy="3765233"/>
          </a:xfrm>
          <a:prstGeom prst="rect">
            <a:avLst/>
          </a:prstGeom>
          <a:noFill/>
        </p:spPr>
        <p:txBody>
          <a:bodyPr wrap="none" lIns="0" tIns="0" rIns="0" bIns="0" rtlCol="0" anchor="t"/>
          <a:lstStyle/>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51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endParaRPr>
          </a:p>
          <a:p>
            <a:pPr latinLnBrk="1">
              <a:lnSpc>
                <a:spcPts val="4900"/>
              </a:lnSpc>
            </a:pPr>
            <a:r>
              <a:rPr lang="en-US" altLang="zh-CN" sz="2800" i="0">
                <a:solidFill>
                  <a:srgbClr val="000000"/>
                </a:solidFill>
                <a:latin typeface="宋体" panose="02010600030101010101" pitchFamily="2" charset="-122"/>
                <a:ea typeface="楷体" panose="02010609060101010101" pitchFamily="34" charset="-122"/>
                <a:cs typeface="Times New Roman" panose="02020603050405020304" pitchFamily="34" charset="-120"/>
              </a:rPr>
              <a:t>_____________________________________________________________</a:t>
            </a:r>
            <a:endParaRPr lang="en-US" altLang="zh-CN" sz="2800" dirty="0">
              <a:solidFill>
                <a:srgbClr val="000000"/>
              </a:solidFill>
              <a:latin typeface="宋体" panose="02010600030101010101" pitchFamily="2" charset="-122"/>
            </a:endParaRPr>
          </a:p>
        </p:txBody>
      </p:sp>
      <p:sp>
        <p:nvSpPr>
          <p:cNvPr id="3" name="QB_6_AN.213_1#e68dc694e?pid=af5e4dd75&amp;color=0,0,0&amp;vtp=1&amp;bbb=1&amp;hb=1&amp;hla=1"/>
          <p:cNvSpPr/>
          <p:nvPr/>
        </p:nvSpPr>
        <p:spPr>
          <a:xfrm>
            <a:off x="612648" y="442600"/>
            <a:ext cx="10963656" cy="3738182"/>
          </a:xfrm>
          <a:prstGeom prst="rect">
            <a:avLst/>
          </a:prstGeom>
          <a:noFill/>
        </p:spPr>
        <p:txBody>
          <a:bodyPr wrap="none" lIns="0" tIns="0" rIns="0" bIns="0" rtlCol="0" anchor="t"/>
          <a:lstStyle/>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生海量的信息时</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，选择比勤奋更重要。培根曾说</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：“有些书可以浅尝辄</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止</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，有些书可以囫囵吞下，少数书则要咀嚼消化。”</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真正的读书之道，</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在于建立三重过滤机制</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：以智识筛选书籍，以批判思维消化内容</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，以</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实践运用转化养分</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。唯有如此，才能在信息洪流中淘得真金</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，让文字</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真正成为照亮生命的火炬</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。（主题明确4分，运用对比手法4分</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，语言</a:t>
            </a:r>
            <a:endPar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000"/>
              </a:lnSpc>
            </a:pP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流畅</a:t>
            </a:r>
            <a:r>
              <a:rPr lang="en-US" altLang="zh-CN" sz="2800" b="1"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2</a:t>
            </a:r>
            <a:r>
              <a:rPr lang="en-US" altLang="zh-CN" sz="2800" b="1"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分）</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left)">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ed4cbcc3e?htil=1&amp;pid=74f0a9950&amp;color=0,0,0&amp;vtp=1&amp;bbb=1&amp;hb=1&amp;hs=1"/>
          <p:cNvSpPr/>
          <p:nvPr/>
        </p:nvSpPr>
        <p:spPr>
          <a:xfrm>
            <a:off x="611994" y="468000"/>
            <a:ext cx="10968012" cy="3794760"/>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谊深厚</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，时称“</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刘柳”。</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柳宗元提出</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“文以明道”的文学主张</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，强调文章的社会教化功能。</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其散文以峭拔矫健、说理透彻见长</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。他创作的寓言短小精悍</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，借古讽</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今；山水游记清新秀美</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，寄情于景；政论文章逻辑严密</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，针砭时弊。</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其诗歌创作亦独树一帜</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，以“清峭</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”诗风寄寓孤高情怀。</a:t>
            </a:r>
            <a:endParaRPr lang="en-US" altLang="zh-CN" sz="2800" dirty="0"/>
          </a:p>
          <a:p>
            <a:pPr latinLnBrk="1">
              <a:lnSpc>
                <a:spcPts val="5000"/>
              </a:lnSpc>
            </a:pPr>
            <a:r>
              <a:rPr lang="en-US" altLang="zh-CN" sz="2800" b="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代表作品</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：《永州八记》《捕蛇者说</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》《种树郭橐驼传</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》等。</a:t>
            </a:r>
            <a:r>
              <a:rPr lang="en-US" altLang="zh-CN" sz="100" b="0" i="0" kern="0" spc="-9990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#1.3</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a379cbf6a?pid=f14c461cc&amp;color=0,0,0&amp;vtp=1&amp;bt=1&amp;bbb=1"/>
          <p:cNvSpPr/>
          <p:nvPr/>
        </p:nvSpPr>
        <p:spPr>
          <a:xfrm>
            <a:off x="612648" y="466344"/>
            <a:ext cx="10963656"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二、写作背景</a:t>
            </a:r>
            <a:endParaRPr lang="en-US" altLang="zh-CN" sz="3000" dirty="0"/>
          </a:p>
        </p:txBody>
      </p:sp>
      <p:sp>
        <p:nvSpPr>
          <p:cNvPr id="3" name="P_5_BD#332c8f994?pid=a379cbf6a&amp;color=0,0,0&amp;vtp=1&amp;bbb=1&amp;hb=1"/>
          <p:cNvSpPr/>
          <p:nvPr/>
        </p:nvSpPr>
        <p:spPr>
          <a:xfrm>
            <a:off x="612648" y="1135253"/>
            <a:ext cx="10963656" cy="4454335"/>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中唐时期，豪强地主兼并掠夺土地日益严重，“</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富者兼地数万亩，</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贫者无容足之居</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”。仅有一点土地的农民，除了交纳正常的绢粟</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，还要</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承受地方军政长官摊派下来的各种杂税</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各地官僚为巩固自己的地位，</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竞相向朝廷进奉</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，加紧对下层的盘剥。柳宗元在参加“永贞革新</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”前两</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年</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，曾任监察御史里行，是御史的见习官，可以到各地检查工作</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，民</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事</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、军事、财政都可以过问，品秩不高而权限较广。这篇文章</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，就是</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0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在此期间写的</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2f3609dbb?pid=f14c461cc&amp;color=0,0,0&amp;vtp=1&amp;bt=1&amp;bbb=1"/>
          <p:cNvSpPr/>
          <p:nvPr/>
        </p:nvSpPr>
        <p:spPr>
          <a:xfrm>
            <a:off x="612648" y="466344"/>
            <a:ext cx="10963656"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三、知识链接</a:t>
            </a:r>
            <a:endParaRPr lang="en-US" altLang="zh-CN" sz="3000" dirty="0"/>
          </a:p>
        </p:txBody>
      </p:sp>
      <p:sp>
        <p:nvSpPr>
          <p:cNvPr id="3" name="P_5_BD#7da9ad145?pid=2f3609dbb&amp;color=0,0,0&amp;vtp=1&amp;bbb=1&amp;hb=1"/>
          <p:cNvSpPr/>
          <p:nvPr/>
        </p:nvSpPr>
        <p:spPr>
          <a:xfrm>
            <a:off x="612648" y="1135253"/>
            <a:ext cx="10963656" cy="5102035"/>
          </a:xfrm>
          <a:prstGeom prst="rect">
            <a:avLst/>
          </a:prstGeom>
          <a:noFill/>
        </p:spPr>
        <p:txBody>
          <a:bodyPr wrap="none" lIns="0" tIns="0" rIns="0" bIns="0" rtlCol="0" anchor="t"/>
          <a:lstStyle/>
          <a:p>
            <a:pPr algn="ctr" latinLnBrk="1">
              <a:lnSpc>
                <a:spcPts val="5100"/>
              </a:lnSpc>
            </a:pPr>
            <a:r>
              <a:rPr lang="en-US" altLang="zh-CN" sz="28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传</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传是一种常见的文学形式</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，主要记述人物的生平事迹</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，是传记作</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者根据各种书面或口述的材料</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，加以选择性的编排</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、描写与说明而成</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的</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。传记和历史关系密切</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，某些写作年代久远的传记常被人们当作史</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料看待</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。传记大体分两大类</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：一类是以记述翔实史事为主的史传或一</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般纪传文字</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；另一类属文学范围，</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传记作者在记述传主事迹过程中，</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可能会渗透自己的某些情感</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、想象或者推断，但和小说不同</a:t>
            </a: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，传记一</a:t>
            </a:r>
            <a:endPar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latinLnBrk="1">
              <a:lnSpc>
                <a:spcPts val="5000"/>
              </a:lnSpc>
            </a:pPr>
            <a:r>
              <a:rPr lang="en-US" altLang="zh-CN" sz="2800" b="0" i="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般不虚构</a:t>
            </a:r>
            <a:r>
              <a:rPr lang="en-US" altLang="zh-CN" sz="2800" b="0"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，纪实性是传记的基本要求。</a:t>
            </a:r>
            <a:endParaRPr lang="en-US" altLang="zh-CN" sz="2800" dirty="0"/>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13116</Words>
  <Application>WPS 演示</Application>
  <PresentationFormat>宽屏</PresentationFormat>
  <Paragraphs>839</Paragraphs>
  <Slides>66</Slides>
  <Notes>62</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66</vt:i4>
      </vt:variant>
    </vt:vector>
  </HeadingPairs>
  <TitlesOfParts>
    <vt:vector size="82" baseType="lpstr">
      <vt:lpstr>Arial</vt:lpstr>
      <vt:lpstr>宋体</vt:lpstr>
      <vt:lpstr>Wingdings</vt:lpstr>
      <vt:lpstr>Times New Roman</vt:lpstr>
      <vt:lpstr>微软雅黑</vt:lpstr>
      <vt:lpstr>Times New Roman</vt:lpstr>
      <vt:lpstr>方正粗等线简体</vt:lpstr>
      <vt:lpstr>宋体</vt:lpstr>
      <vt:lpstr>Cambria Math</vt:lpstr>
      <vt:lpstr>Calibri</vt:lpstr>
      <vt:lpstr>Arial Unicode MS</vt:lpstr>
      <vt:lpstr>等线</vt:lpstr>
      <vt:lpstr>楷体</vt:lpstr>
      <vt:lpstr>Calibri</vt:lpstr>
      <vt:lpstr/>
      <vt:lpstr>1_</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曲一线</cp:lastModifiedBy>
  <cp:revision>6</cp:revision>
  <dcterms:created xsi:type="dcterms:W3CDTF">2025-07-25T02:59:00Z</dcterms:created>
  <dcterms:modified xsi:type="dcterms:W3CDTF">2025-09-04T03:41:09Z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59AAB447B297411DAAB6FED131CB5BA7_12</vt:lpwstr>
  </property>
  <property fmtid="{D5CDD505-2E9C-101B-9397-08002B2CF9AE}" pid="3" name="KSOProductBuildVer">
    <vt:lpwstr>2052-12.1.0.22529</vt:lpwstr>
  </property>
</Properties>
</file>